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2" r:id="rId4"/>
    <p:sldMasterId id="2147483714" r:id="rId5"/>
  </p:sldMasterIdLst>
  <p:notesMasterIdLst>
    <p:notesMasterId r:id="rId55"/>
  </p:notesMasterIdLst>
  <p:sldIdLst>
    <p:sldId id="2106" r:id="rId6"/>
    <p:sldId id="256" r:id="rId7"/>
    <p:sldId id="2090" r:id="rId8"/>
    <p:sldId id="1323" r:id="rId9"/>
    <p:sldId id="2101" r:id="rId10"/>
    <p:sldId id="2100" r:id="rId11"/>
    <p:sldId id="1346" r:id="rId12"/>
    <p:sldId id="1324" r:id="rId13"/>
    <p:sldId id="1325" r:id="rId14"/>
    <p:sldId id="1326" r:id="rId15"/>
    <p:sldId id="1327" r:id="rId16"/>
    <p:sldId id="2093" r:id="rId17"/>
    <p:sldId id="2094" r:id="rId18"/>
    <p:sldId id="2095" r:id="rId19"/>
    <p:sldId id="2096" r:id="rId20"/>
    <p:sldId id="2097" r:id="rId21"/>
    <p:sldId id="1347" r:id="rId22"/>
    <p:sldId id="1241" r:id="rId23"/>
    <p:sldId id="2102" r:id="rId24"/>
    <p:sldId id="1244" r:id="rId25"/>
    <p:sldId id="1358" r:id="rId26"/>
    <p:sldId id="1365" r:id="rId27"/>
    <p:sldId id="2092" r:id="rId28"/>
    <p:sldId id="263" r:id="rId29"/>
    <p:sldId id="2103" r:id="rId30"/>
    <p:sldId id="1267" r:id="rId31"/>
    <p:sldId id="1274" r:id="rId32"/>
    <p:sldId id="1268" r:id="rId33"/>
    <p:sldId id="1272" r:id="rId34"/>
    <p:sldId id="1273" r:id="rId35"/>
    <p:sldId id="1399" r:id="rId36"/>
    <p:sldId id="1362" r:id="rId37"/>
    <p:sldId id="1349" r:id="rId38"/>
    <p:sldId id="1350" r:id="rId39"/>
    <p:sldId id="1351" r:id="rId40"/>
    <p:sldId id="1353" r:id="rId41"/>
    <p:sldId id="1354" r:id="rId42"/>
    <p:sldId id="1355" r:id="rId43"/>
    <p:sldId id="266" r:id="rId44"/>
    <p:sldId id="1356" r:id="rId45"/>
    <p:sldId id="1316" r:id="rId46"/>
    <p:sldId id="2099" r:id="rId47"/>
    <p:sldId id="1317" r:id="rId48"/>
    <p:sldId id="1318" r:id="rId49"/>
    <p:sldId id="1319" r:id="rId50"/>
    <p:sldId id="1320" r:id="rId51"/>
    <p:sldId id="1321" r:id="rId52"/>
    <p:sldId id="1322" r:id="rId53"/>
    <p:sldId id="2107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00F"/>
    <a:srgbClr val="C8C8C8"/>
    <a:srgbClr val="B3B3B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49" autoAdjust="0"/>
    <p:restoredTop sz="94616" autoAdjust="0"/>
  </p:normalViewPr>
  <p:slideViewPr>
    <p:cSldViewPr snapToGrid="0">
      <p:cViewPr varScale="1">
        <p:scale>
          <a:sx n="134" d="100"/>
          <a:sy n="134" d="100"/>
        </p:scale>
        <p:origin x="342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147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10/1/21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44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050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41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442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68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45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899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4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6167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7336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518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7726" y="1189177"/>
            <a:ext cx="11015036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buFontTx/>
              <a:buNone/>
              <a:defRPr sz="1961">
                <a:solidFill>
                  <a:schemeClr val="tx1">
                    <a:lumMod val="75000"/>
                  </a:schemeClr>
                </a:solidFill>
              </a:defRPr>
            </a:lvl2pPr>
            <a:lvl3pPr marL="224097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448193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672290" indent="0">
              <a:buNone/>
              <a:defRPr b="0" i="0">
                <a:solidFill>
                  <a:schemeClr val="tx1">
                    <a:lumMod val="75000"/>
                  </a:schemeClr>
                </a:solidFill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53985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988A18B-8B08-49D2-8EDD-D63CF2B0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37" y="440515"/>
            <a:ext cx="9153078" cy="548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8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A612-8F92-084D-9D30-517C90C91A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8969" y="5106692"/>
            <a:ext cx="9794929" cy="1751308"/>
          </a:xfrm>
        </p:spPr>
        <p:txBody>
          <a:bodyPr anchor="ctr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273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8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89200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4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6041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89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87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320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Background Shape">
            <a:extLst>
              <a:ext uri="{FF2B5EF4-FFF2-40B4-BE49-F238E27FC236}">
                <a16:creationId xmlns:a16="http://schemas.microsoft.com/office/drawing/2014/main" id="{0E025055-19FC-BF49-AD83-E934AB9FBFEE}"/>
              </a:ext>
            </a:extLst>
          </p:cNvPr>
          <p:cNvSpPr/>
          <p:nvPr userDrawn="1"/>
        </p:nvSpPr>
        <p:spPr>
          <a:xfrm>
            <a:off x="0" y="-153514"/>
            <a:ext cx="5303520" cy="7011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9110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4090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3DF376-B4FF-5543-960F-F686084ADA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144" y="0"/>
            <a:ext cx="12210288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3F7D27-B471-6B40-B5CD-78D2C34E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60" y="5115355"/>
            <a:ext cx="10128649" cy="1742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6A237-7DD4-5141-91E0-66F35245CB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4909" y="248181"/>
            <a:ext cx="1314462" cy="309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9E0A28-733F-D649-99B9-77161866D2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6260" y="377050"/>
            <a:ext cx="2190770" cy="1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1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Mushroom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pboily@uottawa.ca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dailycatdrawings.tumblr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can.gc.ca/eng/topics-start/gender_diversity_and_inclusion" TargetMode="External"/><Relationship Id="rId2" Type="http://schemas.openxmlformats.org/officeDocument/2006/relationships/hyperlink" Target="https://www150.statcan.gc.ca/n1/pub/45-28-0001/2020001/article/00010-eng.ht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B20AA-D14E-5944-97E0-BB014EB91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682958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POISONOUS MUSHROOM DATASET</a:t>
            </a:r>
            <a:endParaRPr lang="en-US" sz="2400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669" y="892175"/>
            <a:ext cx="3213100" cy="4762500"/>
          </a:xfrm>
        </p:spPr>
      </p:pic>
      <p:sp>
        <p:nvSpPr>
          <p:cNvPr id="7" name="Content Placeholder 6"/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9600" i="1" dirty="0">
                <a:latin typeface="Dagny OT" panose="020B0504020201020104" pitchFamily="34" charset="77"/>
              </a:rPr>
              <a:t>Amanita </a:t>
            </a:r>
            <a:r>
              <a:rPr lang="en-US" sz="9600" i="1" dirty="0" err="1">
                <a:latin typeface="Dagny OT" panose="020B0504020201020104" pitchFamily="34" charset="77"/>
              </a:rPr>
              <a:t>muscaria</a:t>
            </a:r>
            <a:endParaRPr lang="en-US" sz="9600" i="1" dirty="0">
              <a:latin typeface="Dagny OT" panose="020B0504020201020104" pitchFamily="34" charset="77"/>
            </a:endParaRPr>
          </a:p>
          <a:p>
            <a:pPr>
              <a:lnSpc>
                <a:spcPct val="120000"/>
              </a:lnSpc>
            </a:pPr>
            <a:r>
              <a:rPr lang="en-US" sz="9600" b="1" dirty="0">
                <a:latin typeface="Dagny OT" panose="020B0504020201020104" pitchFamily="34" charset="77"/>
              </a:rPr>
              <a:t>Habitat:</a:t>
            </a:r>
            <a:r>
              <a:rPr lang="en-US" sz="9600" dirty="0">
                <a:latin typeface="Dagny OT" panose="020B0504020201020104" pitchFamily="34" charset="77"/>
              </a:rPr>
              <a:t> woods</a:t>
            </a:r>
            <a:br>
              <a:rPr lang="en-US" sz="9600" dirty="0">
                <a:latin typeface="Dagny OT" panose="020B0504020201020104" pitchFamily="34" charset="77"/>
              </a:rPr>
            </a:br>
            <a:r>
              <a:rPr lang="en-US" sz="9600" b="1" dirty="0">
                <a:latin typeface="Dagny OT" panose="020B0504020201020104" pitchFamily="34" charset="77"/>
              </a:rPr>
              <a:t>Gill Size: </a:t>
            </a:r>
            <a:r>
              <a:rPr lang="en-US" sz="9600" dirty="0">
                <a:latin typeface="Dagny OT" panose="020B0504020201020104" pitchFamily="34" charset="77"/>
              </a:rPr>
              <a:t>narrow</a:t>
            </a:r>
            <a:br>
              <a:rPr lang="en-US" sz="9600" dirty="0">
                <a:latin typeface="Dagny OT" panose="020B0504020201020104" pitchFamily="34" charset="77"/>
              </a:rPr>
            </a:br>
            <a:r>
              <a:rPr lang="en-US" sz="9600" b="1" dirty="0">
                <a:latin typeface="Dagny OT" panose="020B0504020201020104" pitchFamily="34" charset="77"/>
              </a:rPr>
              <a:t>Odor:</a:t>
            </a:r>
            <a:r>
              <a:rPr lang="en-US" sz="9600" dirty="0">
                <a:latin typeface="Dagny OT" panose="020B0504020201020104" pitchFamily="34" charset="77"/>
              </a:rPr>
              <a:t> none</a:t>
            </a:r>
            <a:br>
              <a:rPr lang="en-US" sz="9600" dirty="0">
                <a:latin typeface="Dagny OT" panose="020B0504020201020104" pitchFamily="34" charset="77"/>
              </a:rPr>
            </a:br>
            <a:r>
              <a:rPr lang="en-US" sz="9600" b="1" dirty="0">
                <a:latin typeface="Dagny OT" panose="020B0504020201020104" pitchFamily="34" charset="77"/>
              </a:rPr>
              <a:t>Spores:</a:t>
            </a:r>
            <a:r>
              <a:rPr lang="en-US" sz="9600" dirty="0">
                <a:latin typeface="Dagny OT" panose="020B0504020201020104" pitchFamily="34" charset="77"/>
              </a:rPr>
              <a:t> white</a:t>
            </a:r>
            <a:br>
              <a:rPr lang="en-US" sz="9600" dirty="0">
                <a:latin typeface="Dagny OT" panose="020B0504020201020104" pitchFamily="34" charset="77"/>
              </a:rPr>
            </a:br>
            <a:r>
              <a:rPr lang="en-US" sz="9600" b="1" dirty="0">
                <a:latin typeface="Dagny OT" panose="020B0504020201020104" pitchFamily="34" charset="77"/>
              </a:rPr>
              <a:t>Cap Colour:</a:t>
            </a:r>
            <a:r>
              <a:rPr lang="en-US" sz="9600" dirty="0">
                <a:latin typeface="Dagny OT" panose="020B0504020201020104" pitchFamily="34" charset="77"/>
              </a:rPr>
              <a:t> red</a:t>
            </a: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9600" b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Classification problem: </a:t>
            </a:r>
            <a:br>
              <a:rPr lang="en-US" sz="9600" b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</a:br>
            <a:r>
              <a:rPr lang="en-US" sz="960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Is </a:t>
            </a:r>
            <a:r>
              <a:rPr lang="en-US" sz="9600" i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Amanita muscaria </a:t>
            </a:r>
            <a:r>
              <a:rPr lang="en-US" sz="960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edible, or poisonous?</a:t>
            </a:r>
            <a:endParaRPr lang="en-US" sz="9600" dirty="0">
              <a:latin typeface="Dagny OT" panose="020B0504020201020104" pitchFamily="34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26317" y="0"/>
            <a:ext cx="52656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dirty="0">
                <a:latin typeface="Dagny OT" panose="020B0504020201020104" pitchFamily="34" charset="0"/>
                <a:ea typeface="Helvetica Light" charset="0"/>
                <a:cs typeface="Helvetica Light" charset="0"/>
                <a:hlinkClick r:id="rId3"/>
              </a:rPr>
              <a:t>https://</a:t>
            </a:r>
            <a:r>
              <a:rPr lang="en-US" dirty="0" err="1">
                <a:latin typeface="Dagny OT" panose="020B0504020201020104" pitchFamily="34" charset="0"/>
                <a:ea typeface="Helvetica Light" charset="0"/>
                <a:cs typeface="Helvetica Light" charset="0"/>
                <a:hlinkClick r:id="rId3"/>
              </a:rPr>
              <a:t>archive.ics.uci.edu</a:t>
            </a:r>
            <a:r>
              <a:rPr lang="en-US" dirty="0">
                <a:latin typeface="Dagny OT" panose="020B0504020201020104" pitchFamily="34" charset="0"/>
                <a:ea typeface="Helvetica Light" charset="0"/>
                <a:cs typeface="Helvetica Light" charset="0"/>
                <a:hlinkClick r:id="rId3"/>
              </a:rPr>
              <a:t>/ml/datasets/Mushroom</a:t>
            </a:r>
            <a:r>
              <a:rPr lang="en-US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9883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2411" y="3383"/>
            <a:ext cx="11030857" cy="6854617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9E7B3083-7BE8-EE43-AE21-A8A903ADF13E}"/>
              </a:ext>
            </a:extLst>
          </p:cNvPr>
          <p:cNvSpPr txBox="1">
            <a:spLocks/>
          </p:cNvSpPr>
          <p:nvPr/>
        </p:nvSpPr>
        <p:spPr>
          <a:xfrm>
            <a:off x="1419447" y="3926936"/>
            <a:ext cx="3053316" cy="2929372"/>
          </a:xfrm>
          <a:prstGeom prst="rect">
            <a:avLst/>
          </a:prstGeom>
          <a:solidFill>
            <a:srgbClr val="D2DEEF">
              <a:alpha val="50196"/>
            </a:srgb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" b="1" dirty="0">
              <a:latin typeface="Dagny OT" panose="020B0504020201020104" pitchFamily="34" charset="77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Habitat: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woods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Gill Size: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narrow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Odor: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none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Spores: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white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Cap Colour: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red</a:t>
            </a:r>
          </a:p>
          <a:p>
            <a:endParaRPr lang="en-US" sz="500" b="1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Classification problem: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edible or poisonous?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77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2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4993" y="3383"/>
            <a:ext cx="11030857" cy="6854617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9E7B3083-7BE8-EE43-AE21-A8A903ADF13E}"/>
              </a:ext>
            </a:extLst>
          </p:cNvPr>
          <p:cNvSpPr txBox="1">
            <a:spLocks/>
          </p:cNvSpPr>
          <p:nvPr/>
        </p:nvSpPr>
        <p:spPr>
          <a:xfrm>
            <a:off x="1419447" y="3926936"/>
            <a:ext cx="3053316" cy="2929372"/>
          </a:xfrm>
          <a:prstGeom prst="rect">
            <a:avLst/>
          </a:prstGeom>
          <a:solidFill>
            <a:srgbClr val="D2DEEF">
              <a:alpha val="50196"/>
            </a:srgb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" b="1" dirty="0">
              <a:latin typeface="Dagny OT" panose="020B0504020201020104" pitchFamily="34" charset="77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Habitat: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woods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Gill Size: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narrow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Odor: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</a:t>
            </a:r>
            <a:r>
              <a:rPr lang="en-US" sz="2200" b="1" dirty="0">
                <a:solidFill>
                  <a:schemeClr val="accent6"/>
                </a:solidFill>
                <a:latin typeface="Dagny OT" panose="020B0504020201020104" pitchFamily="34" charset="77"/>
              </a:rPr>
              <a:t>none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Spores: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white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Cap Colour: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red</a:t>
            </a:r>
          </a:p>
          <a:p>
            <a:endParaRPr lang="en-US" sz="500" b="1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Classification problem: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edible or poisonous?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77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5557B3-4C4A-E34B-AA3C-09FE28DA2222}"/>
              </a:ext>
            </a:extLst>
          </p:cNvPr>
          <p:cNvSpPr/>
          <p:nvPr/>
        </p:nvSpPr>
        <p:spPr>
          <a:xfrm>
            <a:off x="1275907" y="662109"/>
            <a:ext cx="4172421" cy="154946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D90824-9F45-D845-84EE-11254929BD1E}"/>
              </a:ext>
            </a:extLst>
          </p:cNvPr>
          <p:cNvSpPr/>
          <p:nvPr/>
        </p:nvSpPr>
        <p:spPr>
          <a:xfrm>
            <a:off x="6462515" y="649407"/>
            <a:ext cx="4262191" cy="156216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9F5678-D963-B949-8C19-EDB55DF78803}"/>
              </a:ext>
            </a:extLst>
          </p:cNvPr>
          <p:cNvSpPr/>
          <p:nvPr/>
        </p:nvSpPr>
        <p:spPr>
          <a:xfrm>
            <a:off x="2030739" y="661585"/>
            <a:ext cx="3870364" cy="8890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7BE831-071C-324E-AC40-CCF32A0A6507}"/>
              </a:ext>
            </a:extLst>
          </p:cNvPr>
          <p:cNvSpPr/>
          <p:nvPr/>
        </p:nvSpPr>
        <p:spPr>
          <a:xfrm>
            <a:off x="5939705" y="659385"/>
            <a:ext cx="3870364" cy="8890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82424-0E0D-5549-B895-AA56929702A0}"/>
              </a:ext>
            </a:extLst>
          </p:cNvPr>
          <p:cNvSpPr/>
          <p:nvPr/>
        </p:nvSpPr>
        <p:spPr>
          <a:xfrm>
            <a:off x="5320422" y="0"/>
            <a:ext cx="1270000" cy="15494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7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4993" y="3383"/>
            <a:ext cx="11030857" cy="6854617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9E7B3083-7BE8-EE43-AE21-A8A903ADF13E}"/>
              </a:ext>
            </a:extLst>
          </p:cNvPr>
          <p:cNvSpPr txBox="1">
            <a:spLocks/>
          </p:cNvSpPr>
          <p:nvPr/>
        </p:nvSpPr>
        <p:spPr>
          <a:xfrm>
            <a:off x="1419447" y="3926936"/>
            <a:ext cx="3053316" cy="2929372"/>
          </a:xfrm>
          <a:prstGeom prst="rect">
            <a:avLst/>
          </a:prstGeom>
          <a:solidFill>
            <a:srgbClr val="D2DEEF">
              <a:alpha val="50196"/>
            </a:srgb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" b="1" dirty="0">
              <a:latin typeface="Dagny OT" panose="020B0504020201020104" pitchFamily="34" charset="77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Habitat: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woods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Gill Size: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narrow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Odor: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none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Spores: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</a:t>
            </a:r>
            <a:r>
              <a:rPr lang="en-US" sz="2200" b="1" dirty="0">
                <a:solidFill>
                  <a:schemeClr val="accent6"/>
                </a:solidFill>
                <a:latin typeface="Dagny OT" panose="020B0504020201020104" pitchFamily="34" charset="77"/>
              </a:rPr>
              <a:t>white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Cap Colour: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red</a:t>
            </a:r>
          </a:p>
          <a:p>
            <a:endParaRPr lang="en-US" sz="500" b="1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Classification problem: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edible or poisonous?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77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5557B3-4C4A-E34B-AA3C-09FE28DA2222}"/>
              </a:ext>
            </a:extLst>
          </p:cNvPr>
          <p:cNvSpPr/>
          <p:nvPr/>
        </p:nvSpPr>
        <p:spPr>
          <a:xfrm>
            <a:off x="1275907" y="662109"/>
            <a:ext cx="4172421" cy="154946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D90824-9F45-D845-84EE-11254929BD1E}"/>
              </a:ext>
            </a:extLst>
          </p:cNvPr>
          <p:cNvSpPr/>
          <p:nvPr/>
        </p:nvSpPr>
        <p:spPr>
          <a:xfrm>
            <a:off x="6462515" y="649407"/>
            <a:ext cx="4262191" cy="156216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9F5678-D963-B949-8C19-EDB55DF78803}"/>
              </a:ext>
            </a:extLst>
          </p:cNvPr>
          <p:cNvSpPr/>
          <p:nvPr/>
        </p:nvSpPr>
        <p:spPr>
          <a:xfrm>
            <a:off x="2030739" y="661585"/>
            <a:ext cx="3870364" cy="8890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7BE831-071C-324E-AC40-CCF32A0A6507}"/>
              </a:ext>
            </a:extLst>
          </p:cNvPr>
          <p:cNvSpPr/>
          <p:nvPr/>
        </p:nvSpPr>
        <p:spPr>
          <a:xfrm>
            <a:off x="5939705" y="659385"/>
            <a:ext cx="3870364" cy="8890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82424-0E0D-5549-B895-AA56929702A0}"/>
              </a:ext>
            </a:extLst>
          </p:cNvPr>
          <p:cNvSpPr/>
          <p:nvPr/>
        </p:nvSpPr>
        <p:spPr>
          <a:xfrm>
            <a:off x="5320422" y="0"/>
            <a:ext cx="1270000" cy="15494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D4F216-DBD4-A742-8FCD-C35FC5379E6A}"/>
              </a:ext>
            </a:extLst>
          </p:cNvPr>
          <p:cNvSpPr/>
          <p:nvPr/>
        </p:nvSpPr>
        <p:spPr>
          <a:xfrm>
            <a:off x="9075555" y="2209129"/>
            <a:ext cx="2755900" cy="156216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AAB703-4DE0-A84C-B189-E6679F3FBD14}"/>
              </a:ext>
            </a:extLst>
          </p:cNvPr>
          <p:cNvSpPr/>
          <p:nvPr/>
        </p:nvSpPr>
        <p:spPr>
          <a:xfrm>
            <a:off x="1527836" y="2283467"/>
            <a:ext cx="6496201" cy="148782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0F5F62-42DB-FB49-8E6A-65834E20047D}"/>
              </a:ext>
            </a:extLst>
          </p:cNvPr>
          <p:cNvSpPr/>
          <p:nvPr/>
        </p:nvSpPr>
        <p:spPr>
          <a:xfrm>
            <a:off x="2126511" y="2246537"/>
            <a:ext cx="3776029" cy="12067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444B9D-56B5-4342-BBC9-AABE2BC91C0D}"/>
              </a:ext>
            </a:extLst>
          </p:cNvPr>
          <p:cNvSpPr/>
          <p:nvPr/>
        </p:nvSpPr>
        <p:spPr>
          <a:xfrm>
            <a:off x="8500534" y="2187180"/>
            <a:ext cx="3443374" cy="12067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80B266-6945-204D-B236-B5C1388D5FF1}"/>
              </a:ext>
            </a:extLst>
          </p:cNvPr>
          <p:cNvSpPr/>
          <p:nvPr/>
        </p:nvSpPr>
        <p:spPr>
          <a:xfrm>
            <a:off x="5320430" y="1498668"/>
            <a:ext cx="3781811" cy="15621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9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4993" y="3383"/>
            <a:ext cx="11030857" cy="6854617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9E7B3083-7BE8-EE43-AE21-A8A903ADF13E}"/>
              </a:ext>
            </a:extLst>
          </p:cNvPr>
          <p:cNvSpPr txBox="1">
            <a:spLocks/>
          </p:cNvSpPr>
          <p:nvPr/>
        </p:nvSpPr>
        <p:spPr>
          <a:xfrm>
            <a:off x="1419447" y="3926936"/>
            <a:ext cx="3053316" cy="2929372"/>
          </a:xfrm>
          <a:prstGeom prst="rect">
            <a:avLst/>
          </a:prstGeom>
          <a:solidFill>
            <a:srgbClr val="D2DEEF">
              <a:alpha val="50196"/>
            </a:srgb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" b="1" dirty="0">
              <a:latin typeface="Dagny OT" panose="020B0504020201020104" pitchFamily="34" charset="77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Habitat: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</a:t>
            </a:r>
            <a:r>
              <a:rPr lang="en-US" sz="2200" b="1" dirty="0">
                <a:solidFill>
                  <a:schemeClr val="accent6"/>
                </a:solidFill>
                <a:latin typeface="Dagny OT" panose="020B0504020201020104" pitchFamily="34" charset="77"/>
              </a:rPr>
              <a:t>woods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Gill Size: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narrow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Odor: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none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Spores: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white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Cap Colour: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red</a:t>
            </a:r>
          </a:p>
          <a:p>
            <a:endParaRPr lang="en-US" sz="500" b="1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Classification problem: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edible or poisonous?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77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5557B3-4C4A-E34B-AA3C-09FE28DA2222}"/>
              </a:ext>
            </a:extLst>
          </p:cNvPr>
          <p:cNvSpPr/>
          <p:nvPr/>
        </p:nvSpPr>
        <p:spPr>
          <a:xfrm>
            <a:off x="1275907" y="662109"/>
            <a:ext cx="4172421" cy="154946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D90824-9F45-D845-84EE-11254929BD1E}"/>
              </a:ext>
            </a:extLst>
          </p:cNvPr>
          <p:cNvSpPr/>
          <p:nvPr/>
        </p:nvSpPr>
        <p:spPr>
          <a:xfrm>
            <a:off x="6462515" y="649407"/>
            <a:ext cx="4262191" cy="156216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9F5678-D963-B949-8C19-EDB55DF78803}"/>
              </a:ext>
            </a:extLst>
          </p:cNvPr>
          <p:cNvSpPr/>
          <p:nvPr/>
        </p:nvSpPr>
        <p:spPr>
          <a:xfrm>
            <a:off x="2030739" y="661585"/>
            <a:ext cx="3870364" cy="8890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7BE831-071C-324E-AC40-CCF32A0A6507}"/>
              </a:ext>
            </a:extLst>
          </p:cNvPr>
          <p:cNvSpPr/>
          <p:nvPr/>
        </p:nvSpPr>
        <p:spPr>
          <a:xfrm>
            <a:off x="5939705" y="659385"/>
            <a:ext cx="3870364" cy="8890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82424-0E0D-5549-B895-AA56929702A0}"/>
              </a:ext>
            </a:extLst>
          </p:cNvPr>
          <p:cNvSpPr/>
          <p:nvPr/>
        </p:nvSpPr>
        <p:spPr>
          <a:xfrm>
            <a:off x="5320422" y="0"/>
            <a:ext cx="1270000" cy="15494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D4F216-DBD4-A742-8FCD-C35FC5379E6A}"/>
              </a:ext>
            </a:extLst>
          </p:cNvPr>
          <p:cNvSpPr/>
          <p:nvPr/>
        </p:nvSpPr>
        <p:spPr>
          <a:xfrm>
            <a:off x="9075555" y="2209129"/>
            <a:ext cx="2755900" cy="156216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AAB703-4DE0-A84C-B189-E6679F3FBD14}"/>
              </a:ext>
            </a:extLst>
          </p:cNvPr>
          <p:cNvSpPr/>
          <p:nvPr/>
        </p:nvSpPr>
        <p:spPr>
          <a:xfrm>
            <a:off x="1527836" y="2283467"/>
            <a:ext cx="6496201" cy="148782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0F5F62-42DB-FB49-8E6A-65834E20047D}"/>
              </a:ext>
            </a:extLst>
          </p:cNvPr>
          <p:cNvSpPr/>
          <p:nvPr/>
        </p:nvSpPr>
        <p:spPr>
          <a:xfrm>
            <a:off x="2126511" y="2246537"/>
            <a:ext cx="3776029" cy="12067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444B9D-56B5-4342-BBC9-AABE2BC91C0D}"/>
              </a:ext>
            </a:extLst>
          </p:cNvPr>
          <p:cNvSpPr/>
          <p:nvPr/>
        </p:nvSpPr>
        <p:spPr>
          <a:xfrm>
            <a:off x="8500534" y="2187180"/>
            <a:ext cx="3443374" cy="12067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80B266-6945-204D-B236-B5C1388D5FF1}"/>
              </a:ext>
            </a:extLst>
          </p:cNvPr>
          <p:cNvSpPr/>
          <p:nvPr/>
        </p:nvSpPr>
        <p:spPr>
          <a:xfrm>
            <a:off x="5320430" y="1498668"/>
            <a:ext cx="3845700" cy="15621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B101A5-8112-304D-9786-03B38C2F8B17}"/>
              </a:ext>
            </a:extLst>
          </p:cNvPr>
          <p:cNvSpPr/>
          <p:nvPr/>
        </p:nvSpPr>
        <p:spPr>
          <a:xfrm>
            <a:off x="7121890" y="3808223"/>
            <a:ext cx="1334538" cy="6051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880939-1EFE-0841-8F37-60C74D52BD53}"/>
              </a:ext>
            </a:extLst>
          </p:cNvPr>
          <p:cNvSpPr/>
          <p:nvPr/>
        </p:nvSpPr>
        <p:spPr>
          <a:xfrm>
            <a:off x="7658199" y="3841880"/>
            <a:ext cx="2371847" cy="146303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C03C5C-F4D8-9741-9686-B6E5CFCB549F}"/>
              </a:ext>
            </a:extLst>
          </p:cNvPr>
          <p:cNvSpPr/>
          <p:nvPr/>
        </p:nvSpPr>
        <p:spPr>
          <a:xfrm>
            <a:off x="5385121" y="3794837"/>
            <a:ext cx="2985948" cy="305977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8CF1C0-E0CD-1542-AADB-898E91E30AF2}"/>
              </a:ext>
            </a:extLst>
          </p:cNvPr>
          <p:cNvSpPr/>
          <p:nvPr/>
        </p:nvSpPr>
        <p:spPr>
          <a:xfrm>
            <a:off x="7185145" y="5244630"/>
            <a:ext cx="2371847" cy="161337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BCD54E-D38A-2945-B7BD-181E0077E2CC}"/>
              </a:ext>
            </a:extLst>
          </p:cNvPr>
          <p:cNvSpPr/>
          <p:nvPr/>
        </p:nvSpPr>
        <p:spPr>
          <a:xfrm>
            <a:off x="7889358" y="3019471"/>
            <a:ext cx="3307334" cy="16269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6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4993" y="3383"/>
            <a:ext cx="11030857" cy="6854617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9E7B3083-7BE8-EE43-AE21-A8A903ADF13E}"/>
              </a:ext>
            </a:extLst>
          </p:cNvPr>
          <p:cNvSpPr txBox="1">
            <a:spLocks/>
          </p:cNvSpPr>
          <p:nvPr/>
        </p:nvSpPr>
        <p:spPr>
          <a:xfrm>
            <a:off x="1419447" y="3926936"/>
            <a:ext cx="3053316" cy="2929372"/>
          </a:xfrm>
          <a:prstGeom prst="rect">
            <a:avLst/>
          </a:prstGeom>
          <a:solidFill>
            <a:srgbClr val="D2DEEF">
              <a:alpha val="50196"/>
            </a:srgb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" b="1" dirty="0">
              <a:latin typeface="Dagny OT" panose="020B0504020201020104" pitchFamily="34" charset="77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Habitat: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woods</a:t>
            </a:r>
            <a:endParaRPr lang="en-US" sz="2200" b="1" dirty="0">
              <a:solidFill>
                <a:schemeClr val="accent6"/>
              </a:solidFill>
              <a:latin typeface="Dagny OT" panose="020B0504020201020104" pitchFamily="34" charset="77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Gill Size: </a:t>
            </a:r>
            <a:r>
              <a:rPr lang="en-US" sz="2200" b="1" dirty="0">
                <a:solidFill>
                  <a:schemeClr val="accent6"/>
                </a:solidFill>
                <a:latin typeface="Dagny OT" panose="020B0504020201020104" pitchFamily="34" charset="77"/>
              </a:rPr>
              <a:t>narrow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Odor: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none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Spores: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white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Cap Colour: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red</a:t>
            </a:r>
          </a:p>
          <a:p>
            <a:endParaRPr lang="en-US" sz="500" b="1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Classification problem: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edible or poisonous?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77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5557B3-4C4A-E34B-AA3C-09FE28DA2222}"/>
              </a:ext>
            </a:extLst>
          </p:cNvPr>
          <p:cNvSpPr/>
          <p:nvPr/>
        </p:nvSpPr>
        <p:spPr>
          <a:xfrm>
            <a:off x="1275907" y="662109"/>
            <a:ext cx="4172421" cy="154946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D90824-9F45-D845-84EE-11254929BD1E}"/>
              </a:ext>
            </a:extLst>
          </p:cNvPr>
          <p:cNvSpPr/>
          <p:nvPr/>
        </p:nvSpPr>
        <p:spPr>
          <a:xfrm>
            <a:off x="6462515" y="649407"/>
            <a:ext cx="4262191" cy="156216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9F5678-D963-B949-8C19-EDB55DF78803}"/>
              </a:ext>
            </a:extLst>
          </p:cNvPr>
          <p:cNvSpPr/>
          <p:nvPr/>
        </p:nvSpPr>
        <p:spPr>
          <a:xfrm>
            <a:off x="2030739" y="661585"/>
            <a:ext cx="3870364" cy="8890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7BE831-071C-324E-AC40-CCF32A0A6507}"/>
              </a:ext>
            </a:extLst>
          </p:cNvPr>
          <p:cNvSpPr/>
          <p:nvPr/>
        </p:nvSpPr>
        <p:spPr>
          <a:xfrm>
            <a:off x="5939705" y="659385"/>
            <a:ext cx="3870364" cy="8890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82424-0E0D-5549-B895-AA56929702A0}"/>
              </a:ext>
            </a:extLst>
          </p:cNvPr>
          <p:cNvSpPr/>
          <p:nvPr/>
        </p:nvSpPr>
        <p:spPr>
          <a:xfrm>
            <a:off x="5320422" y="0"/>
            <a:ext cx="1270000" cy="15494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D4F216-DBD4-A742-8FCD-C35FC5379E6A}"/>
              </a:ext>
            </a:extLst>
          </p:cNvPr>
          <p:cNvSpPr/>
          <p:nvPr/>
        </p:nvSpPr>
        <p:spPr>
          <a:xfrm>
            <a:off x="9075555" y="2209129"/>
            <a:ext cx="2755900" cy="156216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AAB703-4DE0-A84C-B189-E6679F3FBD14}"/>
              </a:ext>
            </a:extLst>
          </p:cNvPr>
          <p:cNvSpPr/>
          <p:nvPr/>
        </p:nvSpPr>
        <p:spPr>
          <a:xfrm>
            <a:off x="1527836" y="2283467"/>
            <a:ext cx="6496201" cy="148782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0F5F62-42DB-FB49-8E6A-65834E20047D}"/>
              </a:ext>
            </a:extLst>
          </p:cNvPr>
          <p:cNvSpPr/>
          <p:nvPr/>
        </p:nvSpPr>
        <p:spPr>
          <a:xfrm>
            <a:off x="2126511" y="2246537"/>
            <a:ext cx="3776029" cy="12067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444B9D-56B5-4342-BBC9-AABE2BC91C0D}"/>
              </a:ext>
            </a:extLst>
          </p:cNvPr>
          <p:cNvSpPr/>
          <p:nvPr/>
        </p:nvSpPr>
        <p:spPr>
          <a:xfrm>
            <a:off x="8500534" y="2187180"/>
            <a:ext cx="3443374" cy="12067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80B266-6945-204D-B236-B5C1388D5FF1}"/>
              </a:ext>
            </a:extLst>
          </p:cNvPr>
          <p:cNvSpPr/>
          <p:nvPr/>
        </p:nvSpPr>
        <p:spPr>
          <a:xfrm>
            <a:off x="5320430" y="1498668"/>
            <a:ext cx="3845700" cy="15621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B101A5-8112-304D-9786-03B38C2F8B17}"/>
              </a:ext>
            </a:extLst>
          </p:cNvPr>
          <p:cNvSpPr/>
          <p:nvPr/>
        </p:nvSpPr>
        <p:spPr>
          <a:xfrm>
            <a:off x="7121890" y="3808223"/>
            <a:ext cx="1334538" cy="6051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880939-1EFE-0841-8F37-60C74D52BD53}"/>
              </a:ext>
            </a:extLst>
          </p:cNvPr>
          <p:cNvSpPr/>
          <p:nvPr/>
        </p:nvSpPr>
        <p:spPr>
          <a:xfrm>
            <a:off x="7658199" y="3841880"/>
            <a:ext cx="2371847" cy="146303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C03C5C-F4D8-9741-9686-B6E5CFCB549F}"/>
              </a:ext>
            </a:extLst>
          </p:cNvPr>
          <p:cNvSpPr/>
          <p:nvPr/>
        </p:nvSpPr>
        <p:spPr>
          <a:xfrm>
            <a:off x="5385121" y="3794837"/>
            <a:ext cx="2985948" cy="305977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934184-024B-8041-9155-B40B54D6F79C}"/>
              </a:ext>
            </a:extLst>
          </p:cNvPr>
          <p:cNvSpPr/>
          <p:nvPr/>
        </p:nvSpPr>
        <p:spPr>
          <a:xfrm>
            <a:off x="7889358" y="3019471"/>
            <a:ext cx="3307334" cy="16269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8CF1C0-E0CD-1542-AADB-898E91E30AF2}"/>
              </a:ext>
            </a:extLst>
          </p:cNvPr>
          <p:cNvSpPr/>
          <p:nvPr/>
        </p:nvSpPr>
        <p:spPr>
          <a:xfrm>
            <a:off x="7185145" y="5244630"/>
            <a:ext cx="2371847" cy="161337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EE4756-04C7-484D-BF9D-4EC68B7B0715}"/>
              </a:ext>
            </a:extLst>
          </p:cNvPr>
          <p:cNvSpPr/>
          <p:nvPr/>
        </p:nvSpPr>
        <p:spPr>
          <a:xfrm>
            <a:off x="8153970" y="5316422"/>
            <a:ext cx="2364728" cy="146448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AEEE52-2FE5-BC45-BD17-02FD63118A31}"/>
              </a:ext>
            </a:extLst>
          </p:cNvPr>
          <p:cNvSpPr/>
          <p:nvPr/>
        </p:nvSpPr>
        <p:spPr>
          <a:xfrm>
            <a:off x="8192025" y="5451661"/>
            <a:ext cx="2364728" cy="141893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C4C96F-DA6B-5043-89CC-9D82FB201D56}"/>
              </a:ext>
            </a:extLst>
          </p:cNvPr>
          <p:cNvSpPr/>
          <p:nvPr/>
        </p:nvSpPr>
        <p:spPr>
          <a:xfrm>
            <a:off x="9923721" y="4610143"/>
            <a:ext cx="1807535" cy="15984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9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4993" y="3383"/>
            <a:ext cx="11030857" cy="6854617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9E7B3083-7BE8-EE43-AE21-A8A903ADF13E}"/>
              </a:ext>
            </a:extLst>
          </p:cNvPr>
          <p:cNvSpPr txBox="1">
            <a:spLocks/>
          </p:cNvSpPr>
          <p:nvPr/>
        </p:nvSpPr>
        <p:spPr>
          <a:xfrm>
            <a:off x="1419447" y="3926936"/>
            <a:ext cx="3053316" cy="2929372"/>
          </a:xfrm>
          <a:prstGeom prst="rect">
            <a:avLst/>
          </a:prstGeom>
          <a:solidFill>
            <a:srgbClr val="D2DEEF">
              <a:alpha val="50196"/>
            </a:srgb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" b="1" dirty="0">
              <a:latin typeface="Dagny OT" panose="020B0504020201020104" pitchFamily="34" charset="77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Habitat: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woods</a:t>
            </a:r>
            <a:endParaRPr lang="en-US" sz="2200" b="1" dirty="0">
              <a:solidFill>
                <a:schemeClr val="accent6"/>
              </a:solidFill>
              <a:latin typeface="Dagny OT" panose="020B0504020201020104" pitchFamily="34" charset="77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Gill Size: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narrow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Odor: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none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Spores: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white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Cap Colour: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red</a:t>
            </a:r>
          </a:p>
          <a:p>
            <a:endParaRPr lang="en-US" sz="500" b="1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Classification problem: </a:t>
            </a:r>
            <a:r>
              <a:rPr lang="en-US" sz="2200" dirty="0">
                <a:solidFill>
                  <a:schemeClr val="tx2">
                    <a:lumMod val="25000"/>
                    <a:lumOff val="75000"/>
                  </a:schemeClr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edible or </a:t>
            </a:r>
            <a:r>
              <a:rPr lang="en-US" sz="2200" b="1" dirty="0">
                <a:solidFill>
                  <a:srgbClr val="FF0000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poisonous</a:t>
            </a:r>
            <a:endParaRPr lang="en-US" sz="2200" b="1" dirty="0">
              <a:solidFill>
                <a:srgbClr val="FF0000"/>
              </a:solidFill>
              <a:latin typeface="Dagny OT" panose="020B0504020201020104" pitchFamily="34" charset="77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5557B3-4C4A-E34B-AA3C-09FE28DA2222}"/>
              </a:ext>
            </a:extLst>
          </p:cNvPr>
          <p:cNvSpPr/>
          <p:nvPr/>
        </p:nvSpPr>
        <p:spPr>
          <a:xfrm>
            <a:off x="1275907" y="662109"/>
            <a:ext cx="4172421" cy="154946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D90824-9F45-D845-84EE-11254929BD1E}"/>
              </a:ext>
            </a:extLst>
          </p:cNvPr>
          <p:cNvSpPr/>
          <p:nvPr/>
        </p:nvSpPr>
        <p:spPr>
          <a:xfrm>
            <a:off x="6462515" y="649407"/>
            <a:ext cx="4262191" cy="156216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9F5678-D963-B949-8C19-EDB55DF78803}"/>
              </a:ext>
            </a:extLst>
          </p:cNvPr>
          <p:cNvSpPr/>
          <p:nvPr/>
        </p:nvSpPr>
        <p:spPr>
          <a:xfrm>
            <a:off x="2030739" y="661585"/>
            <a:ext cx="3870364" cy="8890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7BE831-071C-324E-AC40-CCF32A0A6507}"/>
              </a:ext>
            </a:extLst>
          </p:cNvPr>
          <p:cNvSpPr/>
          <p:nvPr/>
        </p:nvSpPr>
        <p:spPr>
          <a:xfrm>
            <a:off x="5939705" y="659385"/>
            <a:ext cx="3870364" cy="8890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82424-0E0D-5549-B895-AA56929702A0}"/>
              </a:ext>
            </a:extLst>
          </p:cNvPr>
          <p:cNvSpPr/>
          <p:nvPr/>
        </p:nvSpPr>
        <p:spPr>
          <a:xfrm>
            <a:off x="5320422" y="0"/>
            <a:ext cx="1270000" cy="15494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D4F216-DBD4-A742-8FCD-C35FC5379E6A}"/>
              </a:ext>
            </a:extLst>
          </p:cNvPr>
          <p:cNvSpPr/>
          <p:nvPr/>
        </p:nvSpPr>
        <p:spPr>
          <a:xfrm>
            <a:off x="9075555" y="2209129"/>
            <a:ext cx="2755900" cy="156216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AAB703-4DE0-A84C-B189-E6679F3FBD14}"/>
              </a:ext>
            </a:extLst>
          </p:cNvPr>
          <p:cNvSpPr/>
          <p:nvPr/>
        </p:nvSpPr>
        <p:spPr>
          <a:xfrm>
            <a:off x="1527836" y="2283467"/>
            <a:ext cx="6496201" cy="148782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0F5F62-42DB-FB49-8E6A-65834E20047D}"/>
              </a:ext>
            </a:extLst>
          </p:cNvPr>
          <p:cNvSpPr/>
          <p:nvPr/>
        </p:nvSpPr>
        <p:spPr>
          <a:xfrm>
            <a:off x="2126511" y="2246537"/>
            <a:ext cx="3776029" cy="12067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444B9D-56B5-4342-BBC9-AABE2BC91C0D}"/>
              </a:ext>
            </a:extLst>
          </p:cNvPr>
          <p:cNvSpPr/>
          <p:nvPr/>
        </p:nvSpPr>
        <p:spPr>
          <a:xfrm>
            <a:off x="8500534" y="2187180"/>
            <a:ext cx="3443374" cy="12067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80B266-6945-204D-B236-B5C1388D5FF1}"/>
              </a:ext>
            </a:extLst>
          </p:cNvPr>
          <p:cNvSpPr/>
          <p:nvPr/>
        </p:nvSpPr>
        <p:spPr>
          <a:xfrm>
            <a:off x="5320430" y="1498668"/>
            <a:ext cx="3845700" cy="15621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B101A5-8112-304D-9786-03B38C2F8B17}"/>
              </a:ext>
            </a:extLst>
          </p:cNvPr>
          <p:cNvSpPr/>
          <p:nvPr/>
        </p:nvSpPr>
        <p:spPr>
          <a:xfrm>
            <a:off x="7121890" y="3808223"/>
            <a:ext cx="1334538" cy="6051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880939-1EFE-0841-8F37-60C74D52BD53}"/>
              </a:ext>
            </a:extLst>
          </p:cNvPr>
          <p:cNvSpPr/>
          <p:nvPr/>
        </p:nvSpPr>
        <p:spPr>
          <a:xfrm>
            <a:off x="7658199" y="3841880"/>
            <a:ext cx="2371847" cy="146303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C03C5C-F4D8-9741-9686-B6E5CFCB549F}"/>
              </a:ext>
            </a:extLst>
          </p:cNvPr>
          <p:cNvSpPr/>
          <p:nvPr/>
        </p:nvSpPr>
        <p:spPr>
          <a:xfrm>
            <a:off x="5385121" y="3794837"/>
            <a:ext cx="2985948" cy="305977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934184-024B-8041-9155-B40B54D6F79C}"/>
              </a:ext>
            </a:extLst>
          </p:cNvPr>
          <p:cNvSpPr/>
          <p:nvPr/>
        </p:nvSpPr>
        <p:spPr>
          <a:xfrm>
            <a:off x="7889358" y="3019471"/>
            <a:ext cx="3307334" cy="16269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8CF1C0-E0CD-1542-AADB-898E91E30AF2}"/>
              </a:ext>
            </a:extLst>
          </p:cNvPr>
          <p:cNvSpPr/>
          <p:nvPr/>
        </p:nvSpPr>
        <p:spPr>
          <a:xfrm>
            <a:off x="7185145" y="5244630"/>
            <a:ext cx="2371847" cy="161337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EE4756-04C7-484D-BF9D-4EC68B7B0715}"/>
              </a:ext>
            </a:extLst>
          </p:cNvPr>
          <p:cNvSpPr/>
          <p:nvPr/>
        </p:nvSpPr>
        <p:spPr>
          <a:xfrm>
            <a:off x="8153970" y="5309334"/>
            <a:ext cx="2364728" cy="146448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AEEE52-2FE5-BC45-BD17-02FD63118A31}"/>
              </a:ext>
            </a:extLst>
          </p:cNvPr>
          <p:cNvSpPr/>
          <p:nvPr/>
        </p:nvSpPr>
        <p:spPr>
          <a:xfrm>
            <a:off x="8192025" y="5451661"/>
            <a:ext cx="2364728" cy="141893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C4C96F-DA6B-5043-89CC-9D82FB201D56}"/>
              </a:ext>
            </a:extLst>
          </p:cNvPr>
          <p:cNvSpPr/>
          <p:nvPr/>
        </p:nvSpPr>
        <p:spPr>
          <a:xfrm>
            <a:off x="9923721" y="4610143"/>
            <a:ext cx="1807535" cy="15984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F8D905-8F49-B74C-A2B3-9B8FD290E396}"/>
              </a:ext>
            </a:extLst>
          </p:cNvPr>
          <p:cNvSpPr/>
          <p:nvPr/>
        </p:nvSpPr>
        <p:spPr>
          <a:xfrm>
            <a:off x="10462436" y="6152707"/>
            <a:ext cx="1268819" cy="7019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1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8700D07-6FF4-804E-A0AE-68F9F14C1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DISCUSSION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Would you have trusted an “</a:t>
            </a:r>
            <a:r>
              <a:rPr lang="en-CA" sz="2400" b="1" dirty="0">
                <a:solidFill>
                  <a:srgbClr val="008F00"/>
                </a:solidFill>
                <a:latin typeface="Dagny OT" panose="020B0504020201020104" pitchFamily="34" charset="77"/>
              </a:rPr>
              <a:t>edible</a:t>
            </a:r>
            <a:r>
              <a:rPr lang="en-CA" sz="2400" dirty="0">
                <a:latin typeface="Dagny OT" panose="020B0504020201020104" pitchFamily="34" charset="77"/>
              </a:rPr>
              <a:t>” prediction?</a:t>
            </a:r>
          </a:p>
          <a:p>
            <a:pPr marL="0" indent="0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Where is the model coming from? </a:t>
            </a:r>
          </a:p>
          <a:p>
            <a:pPr marL="0" indent="0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What would you need to know to trust the model?</a:t>
            </a:r>
          </a:p>
          <a:p>
            <a:pPr marL="0" indent="0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What’s the cost of making a classification mistake, in this case?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F49E7-6EF5-2F4F-8CEA-9BDD7F604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4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ASKING THE RIGHT QUESTIONS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Data science is really about asking and answering questions: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Analytics:</a:t>
            </a:r>
            <a:r>
              <a:rPr lang="en-US" i="0" dirty="0">
                <a:latin typeface="Dagny OT" panose="020B0504020201020104" pitchFamily="34" charset="77"/>
                <a:cs typeface="Calibri Light" panose="020F0302020204030204" pitchFamily="34" charset="0"/>
              </a:rPr>
              <a:t> “How many clicks did this link get?”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Data Science:</a:t>
            </a:r>
            <a:r>
              <a:rPr lang="en-US" i="0" dirty="0">
                <a:latin typeface="Dagny OT" panose="020B0504020201020104" pitchFamily="34" charset="77"/>
                <a:cs typeface="Calibri Light" panose="020F0302020204030204" pitchFamily="34" charset="0"/>
              </a:rPr>
              <a:t> “Based on this user’s previous purchasing history, can I predict what links they will click on the next time they access the site?”</a:t>
            </a:r>
          </a:p>
          <a:p>
            <a:pPr marL="0" lvl="1" indent="-91687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r>
              <a:rPr lang="en-US" sz="2400" i="0" dirty="0">
                <a:latin typeface="Dagny OT" panose="020B0504020201020104" pitchFamily="34" charset="77"/>
                <a:cs typeface="Calibri Light" panose="020F0302020204030204" pitchFamily="34" charset="0"/>
              </a:rPr>
              <a:t>Data mining/science models are usually </a:t>
            </a:r>
            <a:r>
              <a:rPr lang="en-US" sz="2400" b="1" i="0" dirty="0">
                <a:latin typeface="Dagny OT" panose="020B0504020201020104" pitchFamily="34" charset="77"/>
                <a:cs typeface="Calibri" panose="020F0502020204030204" pitchFamily="34" charset="0"/>
              </a:rPr>
              <a:t>predictive</a:t>
            </a:r>
            <a:r>
              <a:rPr lang="en-US" sz="2400" i="0" dirty="0">
                <a:latin typeface="Dagny OT" panose="020B0504020201020104" pitchFamily="34" charset="77"/>
                <a:cs typeface="Calibri Light" panose="020F0302020204030204" pitchFamily="34" charset="0"/>
              </a:rPr>
              <a:t> (not </a:t>
            </a:r>
            <a:r>
              <a:rPr lang="en-US" sz="2400" b="1" i="0" dirty="0">
                <a:latin typeface="Dagny OT" panose="020B0504020201020104" pitchFamily="34" charset="77"/>
                <a:cs typeface="Calibri" panose="020F0502020204030204" pitchFamily="34" charset="0"/>
              </a:rPr>
              <a:t>explanatory</a:t>
            </a:r>
            <a:r>
              <a:rPr lang="en-US" sz="2400" i="0" dirty="0">
                <a:latin typeface="Dagny OT" panose="020B0504020201020104" pitchFamily="34" charset="77"/>
                <a:cs typeface="Calibri Light" panose="020F0302020204030204" pitchFamily="34" charset="0"/>
              </a:rPr>
              <a:t>)</a:t>
            </a:r>
            <a:r>
              <a:rPr lang="en-US" sz="2400" b="1" i="0" dirty="0">
                <a:latin typeface="Dagny OT" panose="020B0504020201020104" pitchFamily="34" charset="77"/>
                <a:cs typeface="Calibri Light" panose="020F0302020204030204" pitchFamily="34" charset="0"/>
              </a:rPr>
              <a:t>:</a:t>
            </a:r>
            <a:r>
              <a:rPr lang="en-US" sz="2400" i="0" dirty="0">
                <a:latin typeface="Dagny OT" panose="020B0504020201020104" pitchFamily="34" charset="77"/>
                <a:cs typeface="Calibri Light" panose="020F0302020204030204" pitchFamily="34" charset="0"/>
              </a:rPr>
              <a:t> they show connections, but don't reveal why these exist.</a:t>
            </a:r>
          </a:p>
          <a:p>
            <a:pPr marL="0" lvl="1" indent="-91687" algn="just">
              <a:lnSpc>
                <a:spcPct val="100000"/>
              </a:lnSpc>
              <a:buNone/>
            </a:pPr>
            <a:endParaRPr lang="en-US" sz="1000" i="0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r>
              <a:rPr lang="en-US" sz="2400" b="1" i="0" dirty="0">
                <a:latin typeface="Dagny OT" panose="020B0504020201020104" pitchFamily="34" charset="77"/>
                <a:cs typeface="Calibri" panose="020F0502020204030204" pitchFamily="34" charset="0"/>
              </a:rPr>
              <a:t>Warning:</a:t>
            </a:r>
            <a:r>
              <a:rPr lang="en-US" sz="2400" i="0" dirty="0">
                <a:latin typeface="Dagny OT" panose="020B0504020201020104" pitchFamily="34" charset="77"/>
                <a:cs typeface="Calibri Light" panose="020F0302020204030204" pitchFamily="34" charset="0"/>
              </a:rPr>
              <a:t> not every situation calls for data science, artificial intelligence, machine learning, statistics, or analytics.</a:t>
            </a:r>
          </a:p>
        </p:txBody>
      </p:sp>
    </p:spTree>
    <p:extLst>
      <p:ext uri="{BB962C8B-B14F-4D97-AF65-F5344CB8AC3E}">
        <p14:creationId xmlns:p14="http://schemas.microsoft.com/office/powerpoint/2010/main" val="405179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WRONG QUESTIONS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Too often, analysts are asking the </a:t>
            </a:r>
            <a:r>
              <a:rPr lang="en-US" sz="2400" b="1" dirty="0">
                <a:latin typeface="Dagny OT" panose="020B0504020201020104" pitchFamily="34" charset="77"/>
                <a:cs typeface="Calibri Light" panose="020F0302020204030204" pitchFamily="34" charset="0"/>
              </a:rPr>
              <a:t>wrong questions</a:t>
            </a:r>
            <a:r>
              <a:rPr lang="en-US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  <a:cs typeface="Calibri" panose="020F0502020204030204" pitchFamily="34" charset="0"/>
              </a:rPr>
              <a:t>questions that are</a:t>
            </a: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 too broad </a:t>
            </a:r>
            <a:r>
              <a:rPr lang="en-US" i="0" dirty="0">
                <a:latin typeface="Dagny OT" panose="020B0504020201020104" pitchFamily="34" charset="77"/>
                <a:cs typeface="Calibri" panose="020F0502020204030204" pitchFamily="34" charset="0"/>
              </a:rPr>
              <a:t>or </a:t>
            </a: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too narrow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  <a:cs typeface="Calibri" panose="020F0502020204030204" pitchFamily="34" charset="0"/>
              </a:rPr>
              <a:t>questions that </a:t>
            </a: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no amount of data could ever answer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  <a:cs typeface="Calibri" panose="020F0502020204030204" pitchFamily="34" charset="0"/>
              </a:rPr>
              <a:t>questions for which</a:t>
            </a: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 data cannot reasonably be obtained </a:t>
            </a:r>
            <a:endParaRPr lang="en-US" i="0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r>
              <a:rPr lang="en-US" sz="2400" i="0" dirty="0">
                <a:latin typeface="Dagny OT" panose="020B0504020201020104" pitchFamily="34" charset="77"/>
                <a:cs typeface="Calibri Light" panose="020F0302020204030204" pitchFamily="34" charset="0"/>
              </a:rPr>
              <a:t>The </a:t>
            </a:r>
            <a:r>
              <a:rPr lang="en-US" sz="2400" b="1" i="0" dirty="0">
                <a:latin typeface="Dagny OT" panose="020B0504020201020104" pitchFamily="34" charset="77"/>
                <a:cs typeface="Calibri Light" panose="020F0302020204030204" pitchFamily="34" charset="0"/>
              </a:rPr>
              <a:t>best-case scenario </a:t>
            </a:r>
            <a:r>
              <a:rPr lang="en-US" sz="2400" i="0" dirty="0">
                <a:latin typeface="Dagny OT" panose="020B0504020201020104" pitchFamily="34" charset="77"/>
                <a:cs typeface="Calibri Light" panose="020F0302020204030204" pitchFamily="34" charset="0"/>
              </a:rPr>
              <a:t>is that stakeholders will recognize the answers as irrelevant. </a:t>
            </a:r>
          </a:p>
          <a:p>
            <a:pPr marL="0" lvl="1" indent="-91687" algn="just">
              <a:lnSpc>
                <a:spcPct val="100000"/>
              </a:lnSpc>
              <a:buNone/>
            </a:pPr>
            <a:endParaRPr lang="en-US" sz="500" i="0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r>
              <a:rPr lang="en-US" sz="2400" i="0" dirty="0">
                <a:latin typeface="Dagny OT" panose="020B0504020201020104" pitchFamily="34" charset="77"/>
                <a:cs typeface="Calibri Light" panose="020F0302020204030204" pitchFamily="34" charset="0"/>
              </a:rPr>
              <a:t>The </a:t>
            </a:r>
            <a:r>
              <a:rPr lang="en-US" sz="2400" b="1" i="0" dirty="0">
                <a:latin typeface="Dagny OT" panose="020B0504020201020104" pitchFamily="34" charset="77"/>
                <a:cs typeface="Calibri Light" panose="020F0302020204030204" pitchFamily="34" charset="0"/>
              </a:rPr>
              <a:t>worst-case scenario </a:t>
            </a:r>
            <a:r>
              <a:rPr lang="en-US" sz="2400" i="0" dirty="0">
                <a:latin typeface="Dagny OT" panose="020B0504020201020104" pitchFamily="34" charset="77"/>
                <a:cs typeface="Calibri Light" panose="020F0302020204030204" pitchFamily="34" charset="0"/>
              </a:rPr>
              <a:t>is that they will erroneously implement policies or make decisions based on answers that have not been identified as misleading and/or useless.  </a:t>
            </a:r>
          </a:p>
        </p:txBody>
      </p:sp>
    </p:spTree>
    <p:extLst>
      <p:ext uri="{BB962C8B-B14F-4D97-AF65-F5344CB8AC3E}">
        <p14:creationId xmlns:p14="http://schemas.microsoft.com/office/powerpoint/2010/main" val="241805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DATA INSIGHT FUNDAMENTALS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AD766D2-3812-D54B-A075-6E2D1A605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r>
              <a:rPr lang="en-US" dirty="0"/>
              <a:t>Patrick Boily</a:t>
            </a:r>
            <a:br>
              <a:rPr lang="en-US" dirty="0"/>
            </a:br>
            <a:r>
              <a:rPr lang="en-US" dirty="0"/>
              <a:t>Data Action Lab | uOttawa | </a:t>
            </a:r>
            <a:r>
              <a:rPr lang="en-US" dirty="0" err="1"/>
              <a:t>Idlewyld</a:t>
            </a:r>
            <a:r>
              <a:rPr lang="en-US" dirty="0"/>
              <a:t> Analytics</a:t>
            </a:r>
          </a:p>
          <a:p>
            <a:r>
              <a:rPr lang="en-US" dirty="0">
                <a:hlinkClick r:id="rId2"/>
              </a:rPr>
              <a:t>pboily@uottawa.ca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683508DC-7DD4-DB49-BD5A-16F9A5C8C940}"/>
              </a:ext>
            </a:extLst>
          </p:cNvPr>
          <p:cNvSpPr txBox="1">
            <a:spLocks/>
          </p:cNvSpPr>
          <p:nvPr/>
        </p:nvSpPr>
        <p:spPr>
          <a:xfrm>
            <a:off x="5360327" y="6537434"/>
            <a:ext cx="6831673" cy="32056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[with files from Jen </a:t>
            </a:r>
            <a:r>
              <a:rPr lang="en-US" sz="1600" dirty="0" err="1"/>
              <a:t>Schellinck</a:t>
            </a:r>
            <a:r>
              <a:rPr lang="en-US" sz="1600" dirty="0"/>
              <a:t> | </a:t>
            </a:r>
            <a:r>
              <a:rPr lang="en-US" sz="1600" dirty="0" err="1"/>
              <a:t>Sysabee</a:t>
            </a:r>
            <a:r>
              <a:rPr lang="en-US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415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SCIENCE/MACHINE LEARNING AUGMENTED INTELLIGENCE TASKS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2286000"/>
            <a:ext cx="9998149" cy="35814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  <a:cs typeface="Calibri" panose="020F0502020204030204" pitchFamily="34" charset="0"/>
              </a:rPr>
              <a:t>Classification</a:t>
            </a:r>
            <a:r>
              <a:rPr lang="en-US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 and </a:t>
            </a:r>
            <a:r>
              <a:rPr lang="en-US" sz="2400" b="1" dirty="0">
                <a:latin typeface="Dagny OT" panose="020B0504020201020104" pitchFamily="34" charset="77"/>
                <a:cs typeface="Calibri" panose="020F0502020204030204" pitchFamily="34" charset="0"/>
              </a:rPr>
              <a:t>class probability estimation</a:t>
            </a:r>
            <a:r>
              <a:rPr lang="en-US" sz="2400" b="1" dirty="0">
                <a:latin typeface="Dagny OT" panose="020B0504020201020104" pitchFamily="34" charset="77"/>
                <a:cs typeface="Calibri Light" panose="020F0302020204030204" pitchFamily="34" charset="0"/>
              </a:rPr>
              <a:t>:</a:t>
            </a:r>
            <a:r>
              <a:rPr lang="en-US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 which clients are likely to be repeat customers?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  <a:cs typeface="Calibri" panose="020F0502020204030204" pitchFamily="34" charset="0"/>
              </a:rPr>
              <a:t>Clustering:</a:t>
            </a:r>
            <a:r>
              <a:rPr lang="en-US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 do diplomatic missions form natural groups?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  <a:cs typeface="Calibri" panose="020F050202020403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  <a:cs typeface="Calibri" panose="020F0502020204030204" pitchFamily="34" charset="0"/>
              </a:rPr>
              <a:t>Association rule discovery</a:t>
            </a:r>
            <a:r>
              <a:rPr lang="en-US" sz="2400" b="1" dirty="0">
                <a:latin typeface="Dagny OT" panose="020B0504020201020104" pitchFamily="34" charset="77"/>
                <a:cs typeface="Calibri Light" panose="020F0302020204030204" pitchFamily="34" charset="0"/>
              </a:rPr>
              <a:t>:</a:t>
            </a:r>
            <a:r>
              <a:rPr lang="en-US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 what books are commonly purchased together?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Others: </a:t>
            </a:r>
          </a:p>
          <a:p>
            <a:pPr marL="324000" lvl="1" indent="0" algn="just">
              <a:buNone/>
            </a:pP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profiling and </a:t>
            </a:r>
            <a:r>
              <a:rPr lang="en-US" b="1" i="0" dirty="0" err="1">
                <a:latin typeface="Dagny OT" panose="020B0504020201020104" pitchFamily="34" charset="77"/>
                <a:cs typeface="Calibri" panose="020F0502020204030204" pitchFamily="34" charset="0"/>
              </a:rPr>
              <a:t>behaviour</a:t>
            </a: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 description</a:t>
            </a:r>
            <a:r>
              <a:rPr lang="en-US" i="0" dirty="0">
                <a:latin typeface="Dagny OT" panose="020B0504020201020104" pitchFamily="34" charset="77"/>
                <a:cs typeface="Calibri Light" panose="020F0302020204030204" pitchFamily="34" charset="0"/>
              </a:rPr>
              <a:t>; </a:t>
            </a: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link prediction</a:t>
            </a:r>
            <a:r>
              <a:rPr lang="en-US" i="0" dirty="0">
                <a:latin typeface="Dagny OT" panose="020B0504020201020104" pitchFamily="34" charset="77"/>
                <a:cs typeface="Calibri Light" panose="020F0302020204030204" pitchFamily="34" charset="0"/>
              </a:rPr>
              <a:t>; </a:t>
            </a: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value estimation/regression analysis </a:t>
            </a:r>
            <a:r>
              <a:rPr lang="en-US" i="0" dirty="0">
                <a:latin typeface="Dagny OT" panose="020B0504020201020104" pitchFamily="34" charset="77"/>
                <a:cs typeface="Calibri Light" panose="020F0302020204030204" pitchFamily="34" charset="0"/>
              </a:rPr>
              <a:t>(how much is a client likely to spend in a restaurant?); </a:t>
            </a: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similarity matching </a:t>
            </a:r>
            <a:r>
              <a:rPr lang="en-US" i="0" dirty="0">
                <a:latin typeface="Dagny OT" panose="020B0504020201020104" pitchFamily="34" charset="77"/>
                <a:cs typeface="Calibri Light" panose="020F0302020204030204" pitchFamily="34" charset="0"/>
              </a:rPr>
              <a:t>(which prospective clients are similar to a company's best clients?); </a:t>
            </a: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data reduction</a:t>
            </a:r>
            <a:r>
              <a:rPr lang="en-US" i="0" dirty="0">
                <a:latin typeface="Dagny OT" panose="020B0504020201020104" pitchFamily="34" charset="77"/>
                <a:cs typeface="Calibri Light" panose="020F0302020204030204" pitchFamily="34" charset="0"/>
              </a:rPr>
              <a:t>; </a:t>
            </a: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influence/causal modeling</a:t>
            </a:r>
            <a:r>
              <a:rPr lang="en-US" i="0" dirty="0">
                <a:latin typeface="Dagny OT" panose="020B0504020201020104" pitchFamily="34" charset="77"/>
                <a:cs typeface="Calibri Light" panose="020F0302020204030204" pitchFamily="34" charset="0"/>
              </a:rPr>
              <a:t>, </a:t>
            </a:r>
            <a:r>
              <a:rPr lang="en-US" b="1" i="0" dirty="0">
                <a:latin typeface="Dagny OT" panose="020B0504020201020104" pitchFamily="34" charset="77"/>
                <a:cs typeface="Calibri Light" panose="020F0302020204030204" pitchFamily="34" charset="0"/>
              </a:rPr>
              <a:t>anomaly detection</a:t>
            </a:r>
            <a:r>
              <a:rPr lang="en-US" i="0" dirty="0">
                <a:latin typeface="Dagny OT" panose="020B0504020201020104" pitchFamily="34" charset="77"/>
                <a:cs typeface="Calibri Light" panose="020F0302020204030204" pitchFamily="34" charset="0"/>
              </a:rPr>
              <a:t>, </a:t>
            </a:r>
            <a:r>
              <a:rPr lang="en-US" b="1" i="0" dirty="0">
                <a:latin typeface="Dagny OT" panose="020B0504020201020104" pitchFamily="34" charset="77"/>
                <a:cs typeface="Calibri Light" panose="020F0302020204030204" pitchFamily="34" charset="0"/>
              </a:rPr>
              <a:t>time series analysis</a:t>
            </a:r>
            <a:r>
              <a:rPr lang="en-US" i="0" dirty="0">
                <a:latin typeface="Dagny OT" panose="020B0504020201020104" pitchFamily="34" charset="77"/>
                <a:cs typeface="Calibri Light" panose="020F0302020204030204" pitchFamily="34" charset="0"/>
              </a:rPr>
              <a:t>, etc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332017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PRACTICAL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INSIGHT FUNDAMENTALS</a:t>
            </a:r>
          </a:p>
        </p:txBody>
      </p:sp>
      <p:sp>
        <p:nvSpPr>
          <p:cNvPr id="4" name="Rectangle 3"/>
          <p:cNvSpPr/>
          <p:nvPr/>
        </p:nvSpPr>
        <p:spPr>
          <a:xfrm>
            <a:off x="63792" y="5713928"/>
            <a:ext cx="44701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“What’s in a name? That which we call a rose</a:t>
            </a:r>
            <a:b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</a:br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By any other name would smell as sweet.”</a:t>
            </a:r>
          </a:p>
          <a:p>
            <a:pPr algn="ctr"/>
            <a:endParaRPr lang="en-US" sz="1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ct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</a:rPr>
              <a:t>W. Shakespeare, Romeo and Juliet, Act II, Scene 2</a:t>
            </a:r>
            <a:endParaRPr lang="en-US" sz="1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30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DATA ANALYSIS?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latin typeface="Dagny OT" panose="020B0504020201020104" pitchFamily="34" charset="77"/>
              </a:rPr>
              <a:t>Finding </a:t>
            </a:r>
            <a:r>
              <a:rPr lang="en-US" sz="2400" b="1" dirty="0">
                <a:latin typeface="Dagny OT" panose="020B0504020201020104" pitchFamily="34" charset="77"/>
              </a:rPr>
              <a:t>patterns</a:t>
            </a:r>
            <a:r>
              <a:rPr lang="en-US" sz="2400" dirty="0">
                <a:latin typeface="Dagny OT" panose="020B0504020201020104" pitchFamily="34" charset="77"/>
              </a:rPr>
              <a:t> in data</a:t>
            </a:r>
          </a:p>
          <a:p>
            <a:pPr algn="just"/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rgbClr val="FF0000"/>
                </a:solidFill>
                <a:latin typeface="Dagny OT" panose="020B0504020201020104" pitchFamily="34" charset="77"/>
              </a:rPr>
              <a:t>Using data to do something (answer a question, assist in decision-making, predict a future occurrence, draw a conclusion)</a:t>
            </a:r>
          </a:p>
          <a:p>
            <a:pPr algn="just"/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sz="2400" dirty="0">
                <a:latin typeface="Dagny OT" panose="020B0504020201020104" pitchFamily="34" charset="77"/>
              </a:rPr>
              <a:t>Creating models of the data</a:t>
            </a:r>
          </a:p>
          <a:p>
            <a:pPr algn="just"/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sz="2400" dirty="0">
                <a:latin typeface="Dagny OT" panose="020B0504020201020104" pitchFamily="34" charset="77"/>
              </a:rPr>
              <a:t>Describing or explaining a situation (the </a:t>
            </a:r>
            <a:r>
              <a:rPr lang="en-US" sz="2400" b="1" dirty="0">
                <a:latin typeface="Dagny OT" panose="020B0504020201020104" pitchFamily="34" charset="77"/>
              </a:rPr>
              <a:t>system</a:t>
            </a:r>
            <a:r>
              <a:rPr lang="en-US" sz="2400" dirty="0">
                <a:latin typeface="Dagny OT" panose="020B0504020201020104" pitchFamily="34" charset="77"/>
              </a:rPr>
              <a:t>)</a:t>
            </a:r>
          </a:p>
          <a:p>
            <a:pPr algn="just"/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sz="2400" dirty="0">
                <a:latin typeface="Dagny OT" panose="020B0504020201020104" pitchFamily="34" charset="77"/>
              </a:rPr>
              <a:t>(Testing (scientific) hypotheses?)</a:t>
            </a:r>
          </a:p>
          <a:p>
            <a:pPr algn="just"/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sz="2400" dirty="0">
                <a:latin typeface="Dagny OT" panose="020B0504020201020104" pitchFamily="34" charset="77"/>
              </a:rPr>
              <a:t>(Carrying out calculations on data?)</a:t>
            </a:r>
          </a:p>
        </p:txBody>
      </p:sp>
    </p:spTree>
    <p:extLst>
      <p:ext uri="{BB962C8B-B14F-4D97-AF65-F5344CB8AC3E}">
        <p14:creationId xmlns:p14="http://schemas.microsoft.com/office/powerpoint/2010/main" val="124800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DATA SCIENCE?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Data science</a:t>
            </a:r>
            <a:r>
              <a:rPr lang="en-US" sz="2400" i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</a:t>
            </a: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is the collection of processes by which we extract useful and </a:t>
            </a: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actionable insights </a:t>
            </a: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from data.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sz="1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T. </a:t>
            </a:r>
            <a:r>
              <a:rPr lang="en-US" sz="1800" dirty="0" err="1">
                <a:latin typeface="Dagny OT" panose="020B0504020201020104" pitchFamily="34" charset="0"/>
                <a:ea typeface="Helvetica Light" charset="0"/>
                <a:cs typeface="Helvetica Light" charset="0"/>
              </a:rPr>
              <a:t>Kwartler</a:t>
            </a:r>
            <a:r>
              <a:rPr lang="en-US" sz="1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(paraphrased)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Data science is the </a:t>
            </a: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working intersection </a:t>
            </a: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of statistics, engineering, computer science, domain expertise, and “hacking.” It involves two main thrusts: </a:t>
            </a: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analytics</a:t>
            </a: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(counting things) and </a:t>
            </a: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inventing new techniques</a:t>
            </a: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to draw insights from data.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sz="1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H. Mason (paraphrased)</a:t>
            </a:r>
          </a:p>
        </p:txBody>
      </p:sp>
    </p:spTree>
    <p:extLst>
      <p:ext uri="{BB962C8B-B14F-4D97-AF65-F5344CB8AC3E}">
        <p14:creationId xmlns:p14="http://schemas.microsoft.com/office/powerpoint/2010/main" val="7312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 </a:t>
            </a:r>
            <a:br>
              <a:rPr lang="en-US" dirty="0"/>
            </a:br>
            <a:r>
              <a:rPr lang="en-US" dirty="0"/>
              <a:t>and Pipelines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INSIGHT FUNDAMENTALS</a:t>
            </a:r>
          </a:p>
        </p:txBody>
      </p:sp>
      <p:sp>
        <p:nvSpPr>
          <p:cNvPr id="4" name="Rectangle 3"/>
          <p:cNvSpPr/>
          <p:nvPr/>
        </p:nvSpPr>
        <p:spPr>
          <a:xfrm>
            <a:off x="63795" y="5709902"/>
            <a:ext cx="27432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“All models are wrong. Some models are useful.”</a:t>
            </a:r>
          </a:p>
          <a:p>
            <a:pPr algn="ctr"/>
            <a:endParaRPr lang="en-US" sz="1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ct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</a:rPr>
              <a:t>George Box</a:t>
            </a:r>
            <a:endParaRPr lang="en-US" sz="1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09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9649B3B-EB72-844F-B962-23EE2F8BE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2" y="1417864"/>
            <a:ext cx="10588037" cy="40222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00EEB1-CDC5-B74A-8F25-1BE14D10453D}"/>
              </a:ext>
            </a:extLst>
          </p:cNvPr>
          <p:cNvSpPr/>
          <p:nvPr/>
        </p:nvSpPr>
        <p:spPr>
          <a:xfrm>
            <a:off x="8490025" y="0"/>
            <a:ext cx="3701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Dagny OT" panose="020B0504020201020104" pitchFamily="34" charset="77"/>
              </a:rPr>
              <a:t>[</a:t>
            </a:r>
            <a:r>
              <a:rPr lang="en-US" dirty="0" err="1">
                <a:latin typeface="Dagny OT" panose="020B0504020201020104" pitchFamily="34" charset="77"/>
              </a:rPr>
              <a:t>StatCan</a:t>
            </a:r>
            <a:r>
              <a:rPr lang="en-US" dirty="0">
                <a:latin typeface="Dagny OT" panose="020B0504020201020104" pitchFamily="34" charset="77"/>
              </a:rPr>
              <a:t>, Steps of the Data Journey]</a:t>
            </a:r>
          </a:p>
        </p:txBody>
      </p:sp>
    </p:spTree>
    <p:extLst>
      <p:ext uri="{BB962C8B-B14F-4D97-AF65-F5344CB8AC3E}">
        <p14:creationId xmlns:p14="http://schemas.microsoft.com/office/powerpoint/2010/main" val="398264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DATA SCIENCE WORKFLOW</a:t>
            </a:r>
            <a:endParaRPr lang="en-US" sz="2400" b="1" dirty="0"/>
          </a:p>
        </p:txBody>
      </p:sp>
      <p:grpSp>
        <p:nvGrpSpPr>
          <p:cNvPr id="26" name="Group 25"/>
          <p:cNvGrpSpPr/>
          <p:nvPr/>
        </p:nvGrpSpPr>
        <p:grpSpPr>
          <a:xfrm>
            <a:off x="1050840" y="2094191"/>
            <a:ext cx="1718269" cy="1735800"/>
            <a:chOff x="753626" y="1690688"/>
            <a:chExt cx="1718269" cy="1735800"/>
          </a:xfrm>
        </p:grpSpPr>
        <p:sp>
          <p:nvSpPr>
            <p:cNvPr id="3" name="Rectangle 2"/>
            <p:cNvSpPr/>
            <p:nvPr/>
          </p:nvSpPr>
          <p:spPr>
            <a:xfrm>
              <a:off x="753626" y="169068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53626" y="2229404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Objective/</a:t>
              </a:r>
            </a:p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Rationale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050840" y="4374159"/>
            <a:ext cx="1718269" cy="1735800"/>
            <a:chOff x="906026" y="4097163"/>
            <a:chExt cx="1718269" cy="1735800"/>
          </a:xfrm>
        </p:grpSpPr>
        <p:sp>
          <p:nvSpPr>
            <p:cNvPr id="12" name="Rectangle 11"/>
            <p:cNvSpPr/>
            <p:nvPr/>
          </p:nvSpPr>
          <p:spPr>
            <a:xfrm>
              <a:off x="906026" y="40971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6026" y="4503398"/>
              <a:ext cx="1718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Infrastructure and Data Management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983284" y="2094191"/>
            <a:ext cx="1718269" cy="1735800"/>
            <a:chOff x="3953654" y="2202263"/>
            <a:chExt cx="1718269" cy="1735800"/>
          </a:xfrm>
        </p:grpSpPr>
        <p:sp>
          <p:nvSpPr>
            <p:cNvPr id="14" name="Rectangle 13"/>
            <p:cNvSpPr/>
            <p:nvPr/>
          </p:nvSpPr>
          <p:spPr>
            <a:xfrm>
              <a:off x="3953654" y="22022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3654" y="2746998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   Collection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983284" y="4374159"/>
            <a:ext cx="1718269" cy="1735800"/>
            <a:chOff x="3920159" y="4428904"/>
            <a:chExt cx="1718269" cy="1735800"/>
          </a:xfrm>
        </p:grpSpPr>
        <p:sp>
          <p:nvSpPr>
            <p:cNvPr id="16" name="Rectangle 15"/>
            <p:cNvSpPr/>
            <p:nvPr/>
          </p:nvSpPr>
          <p:spPr>
            <a:xfrm>
              <a:off x="3920159" y="442890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20159" y="4973639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Preparation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915728" y="2094191"/>
            <a:ext cx="1718269" cy="1735800"/>
            <a:chOff x="6256959" y="2227198"/>
            <a:chExt cx="1718269" cy="1735800"/>
          </a:xfrm>
        </p:grpSpPr>
        <p:sp>
          <p:nvSpPr>
            <p:cNvPr id="18" name="Rectangle 17"/>
            <p:cNvSpPr/>
            <p:nvPr/>
          </p:nvSpPr>
          <p:spPr>
            <a:xfrm>
              <a:off x="6256959" y="222719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56959" y="2771933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Exploration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915728" y="4374159"/>
            <a:ext cx="1718269" cy="1735800"/>
            <a:chOff x="6527893" y="4626129"/>
            <a:chExt cx="1718269" cy="1735800"/>
          </a:xfrm>
        </p:grpSpPr>
        <p:sp>
          <p:nvSpPr>
            <p:cNvPr id="20" name="Rectangle 19"/>
            <p:cNvSpPr/>
            <p:nvPr/>
          </p:nvSpPr>
          <p:spPr>
            <a:xfrm>
              <a:off x="6527893" y="4626129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27893" y="5170864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Modeling and Analysis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848171" y="2094191"/>
            <a:ext cx="1718269" cy="1735800"/>
            <a:chOff x="8695359" y="2361363"/>
            <a:chExt cx="1718269" cy="1735800"/>
          </a:xfrm>
        </p:grpSpPr>
        <p:sp>
          <p:nvSpPr>
            <p:cNvPr id="22" name="Rectangle 21"/>
            <p:cNvSpPr/>
            <p:nvPr/>
          </p:nvSpPr>
          <p:spPr>
            <a:xfrm>
              <a:off x="8695359" y="23613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695359" y="2767598"/>
              <a:ext cx="1718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Utilization and Decision Support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848171" y="4374159"/>
            <a:ext cx="1718269" cy="1735800"/>
            <a:chOff x="9372692" y="4823354"/>
            <a:chExt cx="1718269" cy="1735800"/>
          </a:xfrm>
        </p:grpSpPr>
        <p:sp>
          <p:nvSpPr>
            <p:cNvPr id="24" name="Rectangle 23"/>
            <p:cNvSpPr/>
            <p:nvPr/>
          </p:nvSpPr>
          <p:spPr>
            <a:xfrm>
              <a:off x="9372692" y="482335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372692" y="5514283"/>
              <a:ext cx="171826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Communication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223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DATA SCIENCE WORKFLOW</a:t>
            </a:r>
            <a:endParaRPr lang="en-US" sz="2400" b="1" dirty="0"/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1909975" y="3829991"/>
            <a:ext cx="0" cy="544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</p:cNvCxnSpPr>
          <p:nvPr/>
        </p:nvCxnSpPr>
        <p:spPr>
          <a:xfrm>
            <a:off x="4842419" y="3829991"/>
            <a:ext cx="0" cy="544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2769109" y="2962091"/>
            <a:ext cx="121417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/>
          </p:cNvCxnSpPr>
          <p:nvPr/>
        </p:nvCxnSpPr>
        <p:spPr>
          <a:xfrm flipV="1">
            <a:off x="2769109" y="2962091"/>
            <a:ext cx="1214175" cy="22799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</p:cNvCxnSpPr>
          <p:nvPr/>
        </p:nvCxnSpPr>
        <p:spPr>
          <a:xfrm>
            <a:off x="5701553" y="2962091"/>
            <a:ext cx="121417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</p:cNvCxnSpPr>
          <p:nvPr/>
        </p:nvCxnSpPr>
        <p:spPr>
          <a:xfrm flipV="1">
            <a:off x="5701553" y="2962091"/>
            <a:ext cx="1214175" cy="22799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5701553" y="5242059"/>
            <a:ext cx="121417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</p:cNvCxnSpPr>
          <p:nvPr/>
        </p:nvCxnSpPr>
        <p:spPr>
          <a:xfrm>
            <a:off x="7774862" y="3829991"/>
            <a:ext cx="1" cy="544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</p:cNvCxnSpPr>
          <p:nvPr/>
        </p:nvCxnSpPr>
        <p:spPr>
          <a:xfrm>
            <a:off x="8633997" y="2962091"/>
            <a:ext cx="12141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8633997" y="2962091"/>
            <a:ext cx="1214174" cy="22799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cxnSpLocks/>
          </p:cNvCxnSpPr>
          <p:nvPr/>
        </p:nvCxnSpPr>
        <p:spPr>
          <a:xfrm>
            <a:off x="8633997" y="5242059"/>
            <a:ext cx="12141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</p:cNvCxnSpPr>
          <p:nvPr/>
        </p:nvCxnSpPr>
        <p:spPr>
          <a:xfrm>
            <a:off x="10707306" y="3829991"/>
            <a:ext cx="0" cy="5441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cxnSpLocks/>
          </p:cNvCxnSpPr>
          <p:nvPr/>
        </p:nvCxnSpPr>
        <p:spPr>
          <a:xfrm flipH="1" flipV="1">
            <a:off x="5701553" y="2962092"/>
            <a:ext cx="1214175" cy="227996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4964673" y="3829991"/>
            <a:ext cx="0" cy="54416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2022182" y="3829991"/>
            <a:ext cx="0" cy="54416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2769109" y="2848500"/>
            <a:ext cx="1214174" cy="54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2769109" y="3217140"/>
            <a:ext cx="1214174" cy="224821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5701552" y="5533452"/>
            <a:ext cx="1214174" cy="54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5701552" y="2848500"/>
            <a:ext cx="1214174" cy="54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5704902" y="3198724"/>
            <a:ext cx="1214174" cy="224821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7890418" y="3829991"/>
            <a:ext cx="0" cy="54416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10800000">
            <a:off x="2761156" y="2632907"/>
            <a:ext cx="4889360" cy="3698747"/>
          </a:xfrm>
          <a:prstGeom prst="bentConnector3">
            <a:avLst>
              <a:gd name="adj1" fmla="val 86787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7650516" y="6109959"/>
            <a:ext cx="0" cy="22169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909975" y="1927200"/>
            <a:ext cx="879733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cxnSpLocks/>
          </p:cNvCxnSpPr>
          <p:nvPr/>
        </p:nvCxnSpPr>
        <p:spPr>
          <a:xfrm flipH="1" flipV="1">
            <a:off x="10707305" y="1927200"/>
            <a:ext cx="1" cy="16699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8633997" y="2847958"/>
            <a:ext cx="1214174" cy="54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8633997" y="3204853"/>
            <a:ext cx="1214174" cy="224821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cxnSpLocks/>
          </p:cNvCxnSpPr>
          <p:nvPr/>
        </p:nvCxnSpPr>
        <p:spPr>
          <a:xfrm flipV="1">
            <a:off x="8633997" y="2962091"/>
            <a:ext cx="1214174" cy="2279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>
            <a:off x="1909975" y="1927200"/>
            <a:ext cx="0" cy="16699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70BED7A-3733-9244-91CA-269F56F866EF}"/>
              </a:ext>
            </a:extLst>
          </p:cNvPr>
          <p:cNvGrpSpPr/>
          <p:nvPr/>
        </p:nvGrpSpPr>
        <p:grpSpPr>
          <a:xfrm>
            <a:off x="1050840" y="2094191"/>
            <a:ext cx="1718269" cy="1735800"/>
            <a:chOff x="753626" y="1690688"/>
            <a:chExt cx="1718269" cy="173580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0736FD1-907D-3447-9F40-39A4AE02833B}"/>
                </a:ext>
              </a:extLst>
            </p:cNvPr>
            <p:cNvSpPr/>
            <p:nvPr/>
          </p:nvSpPr>
          <p:spPr>
            <a:xfrm>
              <a:off x="753626" y="169068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7A43246-03E8-964A-B350-BE13ECB005A0}"/>
                </a:ext>
              </a:extLst>
            </p:cNvPr>
            <p:cNvSpPr txBox="1"/>
            <p:nvPr/>
          </p:nvSpPr>
          <p:spPr>
            <a:xfrm>
              <a:off x="753626" y="2229404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Objective/</a:t>
              </a:r>
            </a:p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Rationale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22B65F9-111B-174C-9C73-4379DAF0D799}"/>
              </a:ext>
            </a:extLst>
          </p:cNvPr>
          <p:cNvGrpSpPr/>
          <p:nvPr/>
        </p:nvGrpSpPr>
        <p:grpSpPr>
          <a:xfrm>
            <a:off x="1050840" y="4374159"/>
            <a:ext cx="1718269" cy="1735800"/>
            <a:chOff x="906026" y="4097163"/>
            <a:chExt cx="1718269" cy="1735800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E4CE235-1C9B-024B-B641-9A3907888992}"/>
                </a:ext>
              </a:extLst>
            </p:cNvPr>
            <p:cNvSpPr/>
            <p:nvPr/>
          </p:nvSpPr>
          <p:spPr>
            <a:xfrm>
              <a:off x="906026" y="40971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A7FB14F-D26A-CB41-BCF3-75A0F23DA93A}"/>
                </a:ext>
              </a:extLst>
            </p:cNvPr>
            <p:cNvSpPr txBox="1"/>
            <p:nvPr/>
          </p:nvSpPr>
          <p:spPr>
            <a:xfrm>
              <a:off x="906026" y="4503398"/>
              <a:ext cx="1718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Infrastructure and Data Management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89CD4AB-D84F-B74B-B933-5561EAFCF098}"/>
              </a:ext>
            </a:extLst>
          </p:cNvPr>
          <p:cNvGrpSpPr/>
          <p:nvPr/>
        </p:nvGrpSpPr>
        <p:grpSpPr>
          <a:xfrm>
            <a:off x="3983284" y="2094191"/>
            <a:ext cx="1718269" cy="1735800"/>
            <a:chOff x="3953654" y="2202263"/>
            <a:chExt cx="1718269" cy="173580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9DA2032-2BA4-BD48-BD36-BF09ED9649C9}"/>
                </a:ext>
              </a:extLst>
            </p:cNvPr>
            <p:cNvSpPr/>
            <p:nvPr/>
          </p:nvSpPr>
          <p:spPr>
            <a:xfrm>
              <a:off x="3953654" y="22022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E5D1892-51B4-2249-99AE-A1043F107DE1}"/>
                </a:ext>
              </a:extLst>
            </p:cNvPr>
            <p:cNvSpPr txBox="1"/>
            <p:nvPr/>
          </p:nvSpPr>
          <p:spPr>
            <a:xfrm>
              <a:off x="3953654" y="2746998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   Collection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0A44308-ED3E-3C45-98CF-9FE8D15A1851}"/>
              </a:ext>
            </a:extLst>
          </p:cNvPr>
          <p:cNvGrpSpPr/>
          <p:nvPr/>
        </p:nvGrpSpPr>
        <p:grpSpPr>
          <a:xfrm>
            <a:off x="3983284" y="4374159"/>
            <a:ext cx="1718269" cy="1735800"/>
            <a:chOff x="3920159" y="4428904"/>
            <a:chExt cx="1718269" cy="173580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8ADC77C-9BDB-C64B-B7C7-CA808E408FE1}"/>
                </a:ext>
              </a:extLst>
            </p:cNvPr>
            <p:cNvSpPr/>
            <p:nvPr/>
          </p:nvSpPr>
          <p:spPr>
            <a:xfrm>
              <a:off x="3920159" y="442890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D0BBA9E-472E-B74F-BEC8-C5412B39CB5A}"/>
                </a:ext>
              </a:extLst>
            </p:cNvPr>
            <p:cNvSpPr txBox="1"/>
            <p:nvPr/>
          </p:nvSpPr>
          <p:spPr>
            <a:xfrm>
              <a:off x="3920159" y="4973639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Preparation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2390F09-F4C2-7A48-B701-203E99CFD300}"/>
              </a:ext>
            </a:extLst>
          </p:cNvPr>
          <p:cNvGrpSpPr/>
          <p:nvPr/>
        </p:nvGrpSpPr>
        <p:grpSpPr>
          <a:xfrm>
            <a:off x="6915728" y="2094191"/>
            <a:ext cx="1718269" cy="1735800"/>
            <a:chOff x="6256959" y="2227198"/>
            <a:chExt cx="1718269" cy="173580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AC7CF96-F75A-ED40-B22E-2D65DCD42AC8}"/>
                </a:ext>
              </a:extLst>
            </p:cNvPr>
            <p:cNvSpPr/>
            <p:nvPr/>
          </p:nvSpPr>
          <p:spPr>
            <a:xfrm>
              <a:off x="6256959" y="2227198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88A647C-C13E-F549-B556-C3E7861B6C1F}"/>
                </a:ext>
              </a:extLst>
            </p:cNvPr>
            <p:cNvSpPr txBox="1"/>
            <p:nvPr/>
          </p:nvSpPr>
          <p:spPr>
            <a:xfrm>
              <a:off x="6256959" y="2771933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Data Exploration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60E8AA3-60EF-F54A-A41A-34216D62BC00}"/>
              </a:ext>
            </a:extLst>
          </p:cNvPr>
          <p:cNvGrpSpPr/>
          <p:nvPr/>
        </p:nvGrpSpPr>
        <p:grpSpPr>
          <a:xfrm>
            <a:off x="6915728" y="4374159"/>
            <a:ext cx="1718269" cy="1735800"/>
            <a:chOff x="6527893" y="4626129"/>
            <a:chExt cx="1718269" cy="1735800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49945140-BFF2-9C4D-A704-CCF715CC49AD}"/>
                </a:ext>
              </a:extLst>
            </p:cNvPr>
            <p:cNvSpPr/>
            <p:nvPr/>
          </p:nvSpPr>
          <p:spPr>
            <a:xfrm>
              <a:off x="6527893" y="4626129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1FADE5B-FBF2-324C-8FC1-8158CB762EB6}"/>
                </a:ext>
              </a:extLst>
            </p:cNvPr>
            <p:cNvSpPr txBox="1"/>
            <p:nvPr/>
          </p:nvSpPr>
          <p:spPr>
            <a:xfrm>
              <a:off x="6527893" y="5170864"/>
              <a:ext cx="1718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Modeling and Analysis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5ABEE41-DF9D-0549-B204-14E659D289A0}"/>
              </a:ext>
            </a:extLst>
          </p:cNvPr>
          <p:cNvGrpSpPr/>
          <p:nvPr/>
        </p:nvGrpSpPr>
        <p:grpSpPr>
          <a:xfrm>
            <a:off x="9848171" y="2094191"/>
            <a:ext cx="1718269" cy="1735800"/>
            <a:chOff x="8695359" y="2361363"/>
            <a:chExt cx="1718269" cy="1735800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C33E9EB-67A2-7242-8A4D-0C4EFE7CDFBD}"/>
                </a:ext>
              </a:extLst>
            </p:cNvPr>
            <p:cNvSpPr/>
            <p:nvPr/>
          </p:nvSpPr>
          <p:spPr>
            <a:xfrm>
              <a:off x="8695359" y="2361363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1534B88-0036-0A43-BA46-9E335FDC2F28}"/>
                </a:ext>
              </a:extLst>
            </p:cNvPr>
            <p:cNvSpPr txBox="1"/>
            <p:nvPr/>
          </p:nvSpPr>
          <p:spPr>
            <a:xfrm>
              <a:off x="8695359" y="2767598"/>
              <a:ext cx="17182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Utilization and Decision Support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0466E87-6D72-5C43-B9B5-472E52FE013A}"/>
              </a:ext>
            </a:extLst>
          </p:cNvPr>
          <p:cNvGrpSpPr/>
          <p:nvPr/>
        </p:nvGrpSpPr>
        <p:grpSpPr>
          <a:xfrm>
            <a:off x="9848171" y="4374159"/>
            <a:ext cx="1718269" cy="1735800"/>
            <a:chOff x="9372692" y="4823354"/>
            <a:chExt cx="1718269" cy="173580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7EA89FE4-7A29-904C-BDB5-D31810A1795D}"/>
                </a:ext>
              </a:extLst>
            </p:cNvPr>
            <p:cNvSpPr/>
            <p:nvPr/>
          </p:nvSpPr>
          <p:spPr>
            <a:xfrm>
              <a:off x="9372692" y="4823354"/>
              <a:ext cx="1718269" cy="17358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Light" charset="0"/>
                <a:ea typeface="Helvetica Light" charset="0"/>
                <a:cs typeface="Helvetica Light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8B2C2E2-BF96-DB48-9DFD-78F55AAD9F45}"/>
                </a:ext>
              </a:extLst>
            </p:cNvPr>
            <p:cNvSpPr txBox="1"/>
            <p:nvPr/>
          </p:nvSpPr>
          <p:spPr>
            <a:xfrm>
              <a:off x="9372692" y="5514283"/>
              <a:ext cx="171826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dirty="0">
                  <a:latin typeface="Dagny OT" panose="020B0504020201020104" pitchFamily="34" charset="0"/>
                  <a:ea typeface="Helvetica Light" charset="0"/>
                  <a:cs typeface="Helvetica Light" charset="0"/>
                </a:rPr>
                <a:t>Communication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497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DATA ANALYSIS PROCESS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A</a:t>
            </a: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large number of analytical models </a:t>
            </a: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have to be generated before a final selection can be made.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0" dirty="0"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Iterative process: </a:t>
            </a: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feature selection and data reduction may require numerous visits to domain experts before models start yielding promising results.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0" dirty="0"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Domain-specific knowledge </a:t>
            </a: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has to be integrated in the models in order to beat random classifiers and clustering schemes, </a:t>
            </a: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on average</a:t>
            </a: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7611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LIFE AFTER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When an analysis or model is ‘released into the wild’, it can take on a life of its own.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Analysts may eventually have to relinquish control over dissemination. Results may be misappropriated, misunderstood, or shelved. What can the analyst do to prevent this?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Finally, because of </a:t>
            </a:r>
            <a:r>
              <a:rPr lang="en-US" sz="2400" b="1" dirty="0">
                <a:latin typeface="Dagny OT" panose="020B0504020201020104" pitchFamily="34" charset="77"/>
              </a:rPr>
              <a:t>analytic decay</a:t>
            </a:r>
            <a:r>
              <a:rPr lang="en-US" sz="2400" dirty="0">
                <a:latin typeface="Dagny OT" panose="020B0504020201020104" pitchFamily="34" charset="77"/>
              </a:rPr>
              <a:t>, it’s important to view the last analytical step NOT as a static dead end, but rather as an invitation to return to the beginning of the process. </a:t>
            </a:r>
          </a:p>
        </p:txBody>
      </p:sp>
    </p:spTree>
    <p:extLst>
      <p:ext uri="{BB962C8B-B14F-4D97-AF65-F5344CB8AC3E}">
        <p14:creationId xmlns:p14="http://schemas.microsoft.com/office/powerpoint/2010/main" val="16327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A93FD8-6C16-6B46-8101-2A4124D73841}"/>
              </a:ext>
            </a:extLst>
          </p:cNvPr>
          <p:cNvSpPr txBox="1"/>
          <p:nvPr/>
        </p:nvSpPr>
        <p:spPr>
          <a:xfrm>
            <a:off x="1668591" y="2213282"/>
            <a:ext cx="949389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“Reports that say that something hasn't happened are always interesting to me, because as we know, there are </a:t>
            </a:r>
            <a:r>
              <a:rPr lang="en-US" sz="2400" b="1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known knowns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; there are things we know that we know.  There are </a:t>
            </a:r>
            <a:r>
              <a:rPr lang="en-US" sz="2400" b="1" dirty="0">
                <a:solidFill>
                  <a:schemeClr val="tx2"/>
                </a:solidFill>
                <a:latin typeface="Dagny OT" panose="020B0504020201020104" pitchFamily="34" charset="77"/>
                <a:cs typeface="Calibri Light" panose="020F0302020204030204" pitchFamily="34" charset="0"/>
              </a:rPr>
              <a:t>known unknowns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; that is to say, there are things that we now know we don't know. But there are also </a:t>
            </a:r>
            <a:r>
              <a:rPr lang="en-US" sz="2400" b="1" dirty="0">
                <a:solidFill>
                  <a:schemeClr val="tx2"/>
                </a:solidFill>
                <a:latin typeface="Dagny OT" panose="020B0504020201020104" pitchFamily="34" charset="77"/>
                <a:cs typeface="Calibri Light" panose="020F0302020204030204" pitchFamily="34" charset="0"/>
              </a:rPr>
              <a:t>unknown unknowns 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– there are things we do not know we don't know.”</a:t>
            </a:r>
          </a:p>
          <a:p>
            <a:pPr algn="r"/>
            <a:endParaRPr lang="en-US" sz="1400" dirty="0">
              <a:solidFill>
                <a:schemeClr val="tx2"/>
              </a:solidFill>
              <a:latin typeface="Dagny OT" panose="020B0504020201020104" pitchFamily="34" charset="77"/>
              <a:ea typeface="DejaVu Sans ExtraLight" panose="020B0203030804020204" pitchFamily="34" charset="0"/>
              <a:cs typeface="Calibri Light" panose="020F0302020204030204" pitchFamily="34" charset="0"/>
            </a:endParaRPr>
          </a:p>
          <a:p>
            <a:pPr algn="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Donald Rumsfeld, US Department of Defense News Briefing, 2002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903A67-948F-2944-A001-2074DBB71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9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8C62C62-3F3B-5041-83C3-32EAAE887CF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/>
              <a:t>DATA SCIENCE ECOSYSTEM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928F7B-8185-BF4B-86E1-7C21810C2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Data analysis is a </a:t>
            </a: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team sport</a:t>
            </a: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, with team members needing a good understanding of both </a:t>
            </a: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data</a:t>
            </a: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and </a:t>
            </a: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context</a:t>
            </a:r>
          </a:p>
          <a:p>
            <a:pPr lvl="1" algn="just">
              <a:lnSpc>
                <a:spcPct val="100000"/>
              </a:lnSpc>
              <a:buSzPct val="112000"/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data management</a:t>
            </a:r>
          </a:p>
          <a:p>
            <a:pPr lvl="1" algn="just">
              <a:lnSpc>
                <a:spcPct val="100000"/>
              </a:lnSpc>
              <a:buSzPct val="112000"/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data preparation</a:t>
            </a:r>
          </a:p>
          <a:p>
            <a:pPr lvl="1" algn="just">
              <a:lnSpc>
                <a:spcPct val="100000"/>
              </a:lnSpc>
              <a:buSzPct val="112000"/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analysis</a:t>
            </a:r>
          </a:p>
          <a:p>
            <a:pPr lvl="1" algn="just">
              <a:lnSpc>
                <a:spcPct val="100000"/>
              </a:lnSpc>
              <a:buSzPct val="112000"/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communications </a:t>
            </a:r>
          </a:p>
          <a:p>
            <a:pPr algn="just">
              <a:lnSpc>
                <a:spcPct val="100000"/>
              </a:lnSpc>
            </a:pPr>
            <a:endParaRPr lang="en-US" sz="1000" dirty="0"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Even slight improvements over a current approach can find a useful place in an organization – </a:t>
            </a: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data science is not solely about Big Data and disruption!</a:t>
            </a:r>
          </a:p>
        </p:txBody>
      </p:sp>
    </p:spTree>
    <p:extLst>
      <p:ext uri="{BB962C8B-B14F-4D97-AF65-F5344CB8AC3E}">
        <p14:creationId xmlns:p14="http://schemas.microsoft.com/office/powerpoint/2010/main" val="417039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MODEL ASSESSMENT AND VALIDITY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Models should be </a:t>
            </a:r>
            <a:r>
              <a:rPr lang="en-US" sz="2400" b="1" dirty="0">
                <a:latin typeface="Dagny OT" panose="020B0504020201020104" pitchFamily="34" charset="77"/>
              </a:rPr>
              <a:t>current</a:t>
            </a:r>
            <a:r>
              <a:rPr lang="en-US" sz="2400" dirty="0">
                <a:latin typeface="Dagny OT" panose="020B0504020201020104" pitchFamily="34" charset="77"/>
              </a:rPr>
              <a:t>, </a:t>
            </a:r>
            <a:r>
              <a:rPr lang="en-US" sz="2400" b="1" dirty="0">
                <a:latin typeface="Dagny OT" panose="020B0504020201020104" pitchFamily="34" charset="77"/>
              </a:rPr>
              <a:t>useful</a:t>
            </a:r>
            <a:r>
              <a:rPr lang="en-US" sz="2400" dirty="0">
                <a:latin typeface="Dagny OT" panose="020B0504020201020104" pitchFamily="34" charset="77"/>
              </a:rPr>
              <a:t>, and </a:t>
            </a:r>
            <a:r>
              <a:rPr lang="en-US" sz="2400" b="1" dirty="0">
                <a:latin typeface="Dagny OT" panose="020B0504020201020104" pitchFamily="34" charset="77"/>
              </a:rPr>
              <a:t>valid</a:t>
            </a:r>
            <a:r>
              <a:rPr lang="en-US" sz="2400" dirty="0">
                <a:latin typeface="Dagny OT" panose="020B0504020201020104" pitchFamily="34" charset="77"/>
              </a:rPr>
              <a:t>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Data can be used in conjunction with existing models to come to some conclusions or can be used to update the model itself.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At what point does one determine that the current data model is </a:t>
            </a:r>
            <a:r>
              <a:rPr lang="en-US" sz="2400" b="1" dirty="0">
                <a:latin typeface="Dagny OT" panose="020B0504020201020104" pitchFamily="34" charset="77"/>
              </a:rPr>
              <a:t>out-of-date </a:t>
            </a:r>
            <a:r>
              <a:rPr lang="en-US" sz="2400" dirty="0">
                <a:latin typeface="Dagny OT" panose="020B0504020201020104" pitchFamily="34" charset="77"/>
              </a:rPr>
              <a:t>or is </a:t>
            </a:r>
            <a:r>
              <a:rPr lang="en-US" sz="2400" b="1" dirty="0">
                <a:latin typeface="Dagny OT" panose="020B0504020201020104" pitchFamily="34" charset="77"/>
              </a:rPr>
              <a:t>not useful anymore</a:t>
            </a:r>
            <a:r>
              <a:rPr lang="en-US" sz="2400" dirty="0">
                <a:latin typeface="Dagny OT" panose="020B0504020201020104" pitchFamily="34" charset="77"/>
              </a:rPr>
              <a:t>? 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Past successes can lead to </a:t>
            </a:r>
            <a:r>
              <a:rPr lang="en-US" sz="2400" b="1" dirty="0">
                <a:latin typeface="Dagny OT" panose="020B0504020201020104" pitchFamily="34" charset="77"/>
              </a:rPr>
              <a:t>reluctance</a:t>
            </a:r>
            <a:r>
              <a:rPr lang="en-US" sz="2400" dirty="0">
                <a:latin typeface="Dagny OT" panose="020B0504020201020104" pitchFamily="34" charset="77"/>
              </a:rPr>
              <a:t> to re-assess/re-evaluate a model.</a:t>
            </a:r>
          </a:p>
        </p:txBody>
      </p:sp>
    </p:spTree>
    <p:extLst>
      <p:ext uri="{BB962C8B-B14F-4D97-AF65-F5344CB8AC3E}">
        <p14:creationId xmlns:p14="http://schemas.microsoft.com/office/powerpoint/2010/main" val="333348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</a:t>
            </a:r>
            <a:br>
              <a:rPr lang="en-US" dirty="0"/>
            </a:br>
            <a:r>
              <a:rPr lang="en-US" dirty="0"/>
              <a:t>SYSTEMS THINKING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INSIGHT FUNDAMENTALS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274" y="5732009"/>
            <a:ext cx="35557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“What if the only valid model of the Universe is the Universe itself?”</a:t>
            </a:r>
          </a:p>
          <a:p>
            <a:pPr algn="ctr"/>
            <a:endParaRPr lang="en-US" sz="1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ct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</a:rPr>
              <a:t>Unknown</a:t>
            </a:r>
            <a:endParaRPr lang="en-US" sz="1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30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REPRESENTATIONS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71600" y="2286000"/>
            <a:ext cx="5723860" cy="35814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A </a:t>
            </a:r>
            <a:r>
              <a:rPr lang="en-US" sz="2400" b="1" dirty="0">
                <a:latin typeface="Dagny OT" panose="020B0504020201020104" pitchFamily="34" charset="77"/>
              </a:rPr>
              <a:t>representation</a:t>
            </a:r>
            <a:r>
              <a:rPr lang="en-US" sz="2400" dirty="0">
                <a:latin typeface="Dagny OT" panose="020B0504020201020104" pitchFamily="34" charset="77"/>
              </a:rPr>
              <a:t> is an object that stands in for another object.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A representation may or may not physically resemble the object it represents.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Representations of the world help us to </a:t>
            </a:r>
            <a:r>
              <a:rPr lang="en-US" sz="2400" b="1" dirty="0">
                <a:latin typeface="Dagny OT" panose="020B0504020201020104" pitchFamily="34" charset="77"/>
              </a:rPr>
              <a:t>understand</a:t>
            </a:r>
            <a:r>
              <a:rPr lang="en-US" sz="2400" dirty="0">
                <a:latin typeface="Dagny OT" panose="020B0504020201020104" pitchFamily="34" charset="77"/>
              </a:rPr>
              <a:t>, </a:t>
            </a:r>
            <a:r>
              <a:rPr lang="en-US" sz="2400" b="1" dirty="0">
                <a:latin typeface="Dagny OT" panose="020B0504020201020104" pitchFamily="34" charset="77"/>
              </a:rPr>
              <a:t>navigate</a:t>
            </a:r>
            <a:r>
              <a:rPr lang="en-US" sz="2400" dirty="0">
                <a:latin typeface="Dagny OT" panose="020B0504020201020104" pitchFamily="34" charset="77"/>
              </a:rPr>
              <a:t>, and </a:t>
            </a:r>
            <a:r>
              <a:rPr lang="en-US" sz="2400" b="1" dirty="0">
                <a:latin typeface="Dagny OT" panose="020B0504020201020104" pitchFamily="34" charset="77"/>
              </a:rPr>
              <a:t>manipulate</a:t>
            </a:r>
            <a:r>
              <a:rPr lang="en-US" sz="2400" dirty="0">
                <a:latin typeface="Dagny OT" panose="020B0504020201020104" pitchFamily="34" charset="77"/>
              </a:rPr>
              <a:t> the world.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424" y="2286000"/>
            <a:ext cx="4800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9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2" y="0"/>
            <a:ext cx="11776256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42ADD1-9C65-2E49-8B84-0F1DA69B6E03}"/>
              </a:ext>
            </a:extLst>
          </p:cNvPr>
          <p:cNvSpPr/>
          <p:nvPr/>
        </p:nvSpPr>
        <p:spPr>
          <a:xfrm>
            <a:off x="11947552" y="0"/>
            <a:ext cx="24444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7EBD7-1B5F-4B45-AC4D-6B92E42DEFE2}"/>
              </a:ext>
            </a:extLst>
          </p:cNvPr>
          <p:cNvSpPr/>
          <p:nvPr/>
        </p:nvSpPr>
        <p:spPr>
          <a:xfrm>
            <a:off x="-36576" y="0"/>
            <a:ext cx="24444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2005E-C4A4-2943-B182-A61E1F85074E}"/>
              </a:ext>
            </a:extLst>
          </p:cNvPr>
          <p:cNvSpPr txBox="1">
            <a:spLocks/>
          </p:cNvSpPr>
          <p:nvPr/>
        </p:nvSpPr>
        <p:spPr>
          <a:xfrm>
            <a:off x="10350500" y="0"/>
            <a:ext cx="1841500" cy="3429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[J. </a:t>
            </a:r>
            <a:r>
              <a:rPr lang="en-US" sz="1800" dirty="0" err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Schellinck</a:t>
            </a:r>
            <a:r>
              <a:rPr lang="en-US" sz="18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8801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THINKING IN SYSTEMS TERMS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0"/>
              </a:rPr>
              <a:t>A </a:t>
            </a:r>
            <a:r>
              <a:rPr lang="en-CA" sz="2400" b="1" dirty="0">
                <a:latin typeface="Dagny OT" panose="020B0504020201020104" pitchFamily="34" charset="0"/>
              </a:rPr>
              <a:t>system</a:t>
            </a:r>
            <a:r>
              <a:rPr lang="en-CA" sz="2400" dirty="0">
                <a:latin typeface="Dagny OT" panose="020B0504020201020104" pitchFamily="34" charset="0"/>
              </a:rPr>
              <a:t> is made up of </a:t>
            </a:r>
            <a:r>
              <a:rPr lang="en-CA" sz="2400" b="1" dirty="0">
                <a:latin typeface="Dagny OT" panose="020B0504020201020104" pitchFamily="34" charset="0"/>
              </a:rPr>
              <a:t>objects</a:t>
            </a:r>
            <a:r>
              <a:rPr lang="en-CA" sz="2400" dirty="0">
                <a:latin typeface="Dagny OT" panose="020B0504020201020104" pitchFamily="34" charset="0"/>
              </a:rPr>
              <a:t> with </a:t>
            </a:r>
            <a:r>
              <a:rPr lang="en-CA" sz="2400" b="1" dirty="0">
                <a:latin typeface="Dagny OT" panose="020B0504020201020104" pitchFamily="34" charset="0"/>
              </a:rPr>
              <a:t>properties</a:t>
            </a:r>
            <a:r>
              <a:rPr lang="en-CA" sz="2400" dirty="0">
                <a:latin typeface="Dagny OT" panose="020B0504020201020104" pitchFamily="34" charset="0"/>
              </a:rPr>
              <a:t> that potentially change over time. Within the system we perceive </a:t>
            </a:r>
            <a:r>
              <a:rPr lang="en-CA" sz="2400" b="1" dirty="0">
                <a:latin typeface="Dagny OT" panose="020B0504020201020104" pitchFamily="34" charset="0"/>
              </a:rPr>
              <a:t>actions</a:t>
            </a:r>
            <a:r>
              <a:rPr lang="en-CA" sz="2400" dirty="0">
                <a:latin typeface="Dagny OT" panose="020B0504020201020104" pitchFamily="34" charset="0"/>
              </a:rPr>
              <a:t> and </a:t>
            </a:r>
            <a:r>
              <a:rPr lang="en-CA" sz="2400" b="1" dirty="0">
                <a:latin typeface="Dagny OT" panose="020B0504020201020104" pitchFamily="34" charset="0"/>
              </a:rPr>
              <a:t>evolving</a:t>
            </a:r>
            <a:r>
              <a:rPr lang="en-CA" sz="2400" dirty="0">
                <a:latin typeface="Dagny OT" panose="020B0504020201020104" pitchFamily="34" charset="0"/>
              </a:rPr>
              <a:t> properties leading us to think in terms of </a:t>
            </a:r>
            <a:r>
              <a:rPr lang="en-CA" sz="2400" b="1" dirty="0">
                <a:latin typeface="Dagny OT" panose="020B0504020201020104" pitchFamily="34" charset="0"/>
              </a:rPr>
              <a:t>processes</a:t>
            </a:r>
            <a:r>
              <a:rPr lang="en-CA" sz="2400" dirty="0">
                <a:latin typeface="Dagny OT" panose="020B0504020201020104" pitchFamily="34" charset="0"/>
              </a:rPr>
              <a:t>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</a:rPr>
              <a:t>We </a:t>
            </a:r>
            <a:r>
              <a:rPr lang="en-US" sz="2400" b="1" dirty="0">
                <a:latin typeface="Dagny OT" panose="020B0504020201020104" pitchFamily="34" charset="0"/>
              </a:rPr>
              <a:t>observe</a:t>
            </a:r>
            <a:r>
              <a:rPr lang="en-US" sz="2400" dirty="0">
                <a:latin typeface="Dagny OT" panose="020B0504020201020104" pitchFamily="34" charset="0"/>
              </a:rPr>
              <a:t>, </a:t>
            </a:r>
            <a:r>
              <a:rPr lang="en-US" sz="2400" b="1" dirty="0">
                <a:latin typeface="Dagny OT" panose="020B0504020201020104" pitchFamily="34" charset="0"/>
              </a:rPr>
              <a:t>quantify</a:t>
            </a:r>
            <a:r>
              <a:rPr lang="en-US" sz="2400" dirty="0">
                <a:latin typeface="Dagny OT" panose="020B0504020201020104" pitchFamily="34" charset="0"/>
              </a:rPr>
              <a:t>, and </a:t>
            </a:r>
            <a:r>
              <a:rPr lang="en-US" sz="2400" b="1" dirty="0">
                <a:latin typeface="Dagny OT" panose="020B0504020201020104" pitchFamily="34" charset="0"/>
              </a:rPr>
              <a:t>record</a:t>
            </a:r>
            <a:r>
              <a:rPr lang="en-US" sz="2400" dirty="0">
                <a:latin typeface="Dagny OT" panose="020B0504020201020104" pitchFamily="34" charset="0"/>
              </a:rPr>
              <a:t> particular values of these properties at particular moments in time.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</a:rPr>
              <a:t>This generates data points, capturing the </a:t>
            </a:r>
            <a:r>
              <a:rPr lang="en-US" sz="2400" b="1" dirty="0">
                <a:latin typeface="Dagny OT" panose="020B0504020201020104" pitchFamily="34" charset="0"/>
              </a:rPr>
              <a:t>underlying reality </a:t>
            </a:r>
            <a:r>
              <a:rPr lang="en-US" sz="2400" dirty="0">
                <a:latin typeface="Dagny OT" panose="020B0504020201020104" pitchFamily="34" charset="0"/>
              </a:rPr>
              <a:t>that the system approximates to some degree of </a:t>
            </a:r>
            <a:r>
              <a:rPr lang="en-US" sz="2400" b="1" dirty="0">
                <a:latin typeface="Dagny OT" panose="020B0504020201020104" pitchFamily="34" charset="0"/>
              </a:rPr>
              <a:t>accuracy</a:t>
            </a:r>
            <a:r>
              <a:rPr lang="en-US" sz="2400" dirty="0">
                <a:latin typeface="Dagny OT" panose="020B0504020201020104" pitchFamily="34" charset="0"/>
              </a:rPr>
              <a:t> and </a:t>
            </a:r>
            <a:r>
              <a:rPr lang="en-US" sz="2400" b="1" dirty="0">
                <a:latin typeface="Dagny OT" panose="020B0504020201020104" pitchFamily="34" charset="0"/>
              </a:rPr>
              <a:t>error</a:t>
            </a:r>
            <a:r>
              <a:rPr lang="en-US" sz="2400" dirty="0">
                <a:latin typeface="Dagny OT" panose="020B0504020201020104" pitchFamily="34" charset="0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2400" dirty="0">
              <a:latin typeface="Dagny OT" panose="020B0504020201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92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IDENTIFYING GAPS IN KNOWLEDGE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</a:rPr>
              <a:t>A </a:t>
            </a:r>
            <a:r>
              <a:rPr lang="en-US" sz="2400" b="1" dirty="0">
                <a:latin typeface="Dagny OT" panose="020B0504020201020104" pitchFamily="34" charset="0"/>
              </a:rPr>
              <a:t>gap in knowledge </a:t>
            </a:r>
            <a:r>
              <a:rPr lang="en-US" sz="2400" dirty="0">
                <a:latin typeface="Dagny OT" panose="020B0504020201020104" pitchFamily="34" charset="0"/>
              </a:rPr>
              <a:t>is identified when we realize that what we thought we knew about a system proves incomplete (or false).  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</a:rPr>
              <a:t>This might happen repeatedly, at any moment in the process: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data cleaning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data consolidation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data analysis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</a:rPr>
              <a:t>The solution is to be flexible. When faced with such a gap, </a:t>
            </a:r>
            <a:r>
              <a:rPr lang="en-US" sz="2400" b="1" dirty="0">
                <a:latin typeface="Dagny OT" panose="020B0504020201020104" pitchFamily="34" charset="0"/>
              </a:rPr>
              <a:t>go back</a:t>
            </a:r>
            <a:r>
              <a:rPr lang="en-US" sz="2400" dirty="0">
                <a:latin typeface="Dagny OT" panose="020B0504020201020104" pitchFamily="34" charset="0"/>
              </a:rPr>
              <a:t>,</a:t>
            </a:r>
            <a:r>
              <a:rPr lang="en-US" sz="2400" b="1" dirty="0">
                <a:latin typeface="Dagny OT" panose="020B0504020201020104" pitchFamily="34" charset="0"/>
              </a:rPr>
              <a:t> ask questions</a:t>
            </a:r>
            <a:r>
              <a:rPr lang="en-US" sz="2400" dirty="0">
                <a:latin typeface="Dagny OT" panose="020B0504020201020104" pitchFamily="34" charset="0"/>
              </a:rPr>
              <a:t>, and</a:t>
            </a:r>
            <a:r>
              <a:rPr lang="en-US" sz="2400" b="1" dirty="0">
                <a:latin typeface="Dagny OT" panose="020B0504020201020104" pitchFamily="34" charset="0"/>
              </a:rPr>
              <a:t> modify the system representation</a:t>
            </a:r>
            <a:r>
              <a:rPr lang="en-US" sz="2400" dirty="0">
                <a:latin typeface="Dagny OT" panose="020B05040202010201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5911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CONCEPTUAL MODELING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Dagny OT" panose="020B0504020201020104" pitchFamily="34" charset="0"/>
              </a:rPr>
              <a:t>Exercise: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an acquaintance has just set foot in your living space for the first time 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you are on the phone with them but not currently at home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explain to them how to go about changing a breaker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(how would you do so if the acquaintance was visually impaired?)</a:t>
            </a:r>
          </a:p>
          <a:p>
            <a:endParaRPr lang="en-US" sz="500" dirty="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US" sz="2400" b="1" dirty="0">
                <a:latin typeface="Dagny OT" panose="020B0504020201020104" pitchFamily="34" charset="0"/>
              </a:rPr>
              <a:t>Conceptual models </a:t>
            </a:r>
            <a:r>
              <a:rPr lang="en-US" sz="2400" dirty="0">
                <a:latin typeface="Dagny OT" panose="020B0504020201020104" pitchFamily="34" charset="0"/>
              </a:rPr>
              <a:t>are built using methodical investigation tools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diagrams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structured interviews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structured descriptions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6F26C-1B78-4947-93DD-3E99E93EA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5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RELATING THE DATA TO THE SYSTEM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</a:rPr>
              <a:t>Is the data which has been collected and analyzed going to be of any use when it comes to understanding the system? 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</a:rPr>
              <a:t>This question can only be answered if we understand: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how the data is</a:t>
            </a:r>
            <a:r>
              <a:rPr lang="en-US" b="1" i="0" dirty="0">
                <a:latin typeface="Dagny OT" panose="020B0504020201020104" pitchFamily="34" charset="0"/>
              </a:rPr>
              <a:t> collected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the </a:t>
            </a:r>
            <a:r>
              <a:rPr lang="en-US" b="1" i="0" dirty="0">
                <a:latin typeface="Dagny OT" panose="020B0504020201020104" pitchFamily="34" charset="0"/>
              </a:rPr>
              <a:t>approximate nature </a:t>
            </a:r>
            <a:r>
              <a:rPr lang="en-US" i="0" dirty="0">
                <a:latin typeface="Dagny OT" panose="020B0504020201020104" pitchFamily="34" charset="0"/>
              </a:rPr>
              <a:t>of both data and system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what the data </a:t>
            </a:r>
            <a:r>
              <a:rPr lang="en-US" b="1" i="0" dirty="0">
                <a:latin typeface="Dagny OT" panose="020B0504020201020104" pitchFamily="34" charset="0"/>
              </a:rPr>
              <a:t>represents</a:t>
            </a:r>
            <a:r>
              <a:rPr lang="en-US" i="0" dirty="0">
                <a:latin typeface="Dagny OT" panose="020B0504020201020104" pitchFamily="34" charset="0"/>
              </a:rPr>
              <a:t> (observations and features)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</a:rPr>
              <a:t>Is the combination of system and data </a:t>
            </a:r>
            <a:r>
              <a:rPr lang="en-US" sz="2400" b="1" dirty="0">
                <a:latin typeface="Dagny OT" panose="020B0504020201020104" pitchFamily="34" charset="0"/>
              </a:rPr>
              <a:t>sufficient</a:t>
            </a:r>
            <a:r>
              <a:rPr lang="en-US" sz="2400" dirty="0">
                <a:latin typeface="Dagny OT" panose="020B0504020201020104" pitchFamily="34" charset="0"/>
              </a:rPr>
              <a:t> to understand the aspects of the </a:t>
            </a:r>
            <a:r>
              <a:rPr lang="en-US" sz="2400" dirty="0"/>
              <a:t>world under consideration?</a:t>
            </a:r>
          </a:p>
        </p:txBody>
      </p:sp>
    </p:spTree>
    <p:extLst>
      <p:ext uri="{BB962C8B-B14F-4D97-AF65-F5344CB8AC3E}">
        <p14:creationId xmlns:p14="http://schemas.microsoft.com/office/powerpoint/2010/main" val="155303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420271" y="3640234"/>
            <a:ext cx="3512565" cy="267765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Identification of details relevant to </a:t>
            </a:r>
            <a:r>
              <a:rPr lang="en-US" sz="2800" b="1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description</a:t>
            </a:r>
            <a:r>
              <a:rPr lang="en-US" sz="2800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and </a:t>
            </a:r>
            <a:r>
              <a:rPr lang="en-US" sz="2800" b="1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translation</a:t>
            </a:r>
            <a:r>
              <a:rPr lang="en-US" sz="2800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of real-world objects into model variables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15832F-BFF0-4E1C-91E2-308ABB05217F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/>
          <a:stretch/>
        </p:blipFill>
        <p:spPr bwMode="auto">
          <a:xfrm>
            <a:off x="1169376" y="947594"/>
            <a:ext cx="9559924" cy="477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05247" y="878305"/>
            <a:ext cx="3349069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Real World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81152" y="947594"/>
            <a:ext cx="2166886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71086" y="2651482"/>
            <a:ext cx="2091713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23232"/>
                </a:solidFill>
                <a:latin typeface="Dagny OT" panose="020B0504020201020104" pitchFamily="34" charset="0"/>
              </a:rPr>
              <a:t>Theory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367" y="1546150"/>
            <a:ext cx="3755366" cy="42065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8861" y="2968"/>
            <a:ext cx="587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  <a:latin typeface="Dagny OT" panose="020B0504020201020104" pitchFamily="34" charset="0"/>
              </a:rPr>
              <a:t>[</a:t>
            </a:r>
            <a:r>
              <a:rPr lang="en-US" dirty="0">
                <a:latin typeface="Dagny OT" panose="020B0504020201020104" pitchFamily="34" charset="0"/>
                <a:hlinkClick r:id="rId4"/>
              </a:rPr>
              <a:t>http://dailycatdrawings.tumblr.com</a:t>
            </a:r>
            <a:r>
              <a:rPr lang="en-US" dirty="0">
                <a:solidFill>
                  <a:schemeClr val="tx2"/>
                </a:solidFill>
                <a:latin typeface="Dagny OT" panose="020B0504020201020104" pitchFamily="34" charset="0"/>
              </a:rPr>
              <a:t>; #309]</a:t>
            </a:r>
          </a:p>
        </p:txBody>
      </p:sp>
    </p:spTree>
    <p:extLst>
      <p:ext uri="{BB962C8B-B14F-4D97-AF65-F5344CB8AC3E}">
        <p14:creationId xmlns:p14="http://schemas.microsoft.com/office/powerpoint/2010/main" val="74463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INSIGHT FUNDAMENTALS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B725A3-41FB-844C-9E8B-333F21B7EB1C}"/>
              </a:ext>
            </a:extLst>
          </p:cNvPr>
          <p:cNvSpPr/>
          <p:nvPr/>
        </p:nvSpPr>
        <p:spPr>
          <a:xfrm>
            <a:off x="70883" y="5428971"/>
            <a:ext cx="31968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“Plans are nothing. Planning is everything.”</a:t>
            </a:r>
          </a:p>
          <a:p>
            <a:pPr algn="ctr"/>
            <a:endParaRPr lang="en-US" sz="1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ct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</a:rPr>
              <a:t>Dwight D. Eisenhower</a:t>
            </a:r>
            <a:endParaRPr lang="en-US" sz="1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34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TAKE-AWAYS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Systems can approximate certain aspects of the Universe.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System models provide the basis under which data is identified and collected, but data itself is approximate and selective.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Knowledge gaps happen – be ready to re-visit your set-up regularly.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Implicit conceptual modeling can lead to problematic situations.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If the data, the system, and the world are out of alignment, data analysis insights might ultimately prove useless.</a:t>
            </a:r>
            <a:endParaRPr lang="en-US" sz="24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0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ETHICAL CONSIDERATIONS </a:t>
            </a:r>
            <a:br>
              <a:rPr lang="en-US" dirty="0"/>
            </a:br>
            <a:r>
              <a:rPr lang="en-US" dirty="0"/>
              <a:t>&amp; 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INSIGHT FUNDAMENTALS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D24CA-895A-1D43-91FB-C8350CA3AD36}"/>
              </a:ext>
            </a:extLst>
          </p:cNvPr>
          <p:cNvSpPr txBox="1"/>
          <p:nvPr/>
        </p:nvSpPr>
        <p:spPr>
          <a:xfrm>
            <a:off x="70880" y="5421883"/>
            <a:ext cx="458324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“We have flown the air like birds and swum the sea like fish but have yet to learn the simple act of walking the Earth like brothers.”</a:t>
            </a:r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 </a:t>
            </a:r>
          </a:p>
          <a:p>
            <a:pPr algn="ctr"/>
            <a:endParaRPr lang="en-US" sz="1400" dirty="0">
              <a:solidFill>
                <a:schemeClr val="tx2"/>
              </a:solidFill>
              <a:latin typeface="Dagny OT" panose="020B0504020201020104" pitchFamily="34" charset="77"/>
            </a:endParaRPr>
          </a:p>
          <a:p>
            <a:pPr algn="ct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</a:rPr>
              <a:t>Martin Luther King, Jr.</a:t>
            </a:r>
            <a:endParaRPr lang="en-US" sz="1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47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A93FD8-6C16-6B46-8101-2A4124D73841}"/>
              </a:ext>
            </a:extLst>
          </p:cNvPr>
          <p:cNvSpPr txBox="1"/>
          <p:nvPr/>
        </p:nvSpPr>
        <p:spPr>
          <a:xfrm>
            <a:off x="1668591" y="2213282"/>
            <a:ext cx="9493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What harm can come from data?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  <a:ea typeface="DejaVu Sans ExtraLight" panose="020B020303080402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47DE6-8E8E-C44F-B447-03833939E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1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NEED FOR ETHICS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Formerly: “</a:t>
            </a:r>
            <a:r>
              <a:rPr lang="en-US" sz="2400" b="1" dirty="0">
                <a:latin typeface="Dagny OT" panose="020B0504020201020104" pitchFamily="34" charset="77"/>
              </a:rPr>
              <a:t>Wild West</a:t>
            </a:r>
            <a:r>
              <a:rPr lang="en-US" sz="2400" dirty="0">
                <a:latin typeface="Dagny OT" panose="020B0504020201020104" pitchFamily="34" charset="77"/>
              </a:rPr>
              <a:t>” mentality to data collection (and use). Whatever wasn’t technologically forbidden was allowed.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Now: professional codes of conduct are being devised for data scientists (outline responsible ways to practice data science).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Additional </a:t>
            </a:r>
            <a:r>
              <a:rPr lang="en-US" sz="2400" dirty="0">
                <a:latin typeface="Dagny OT" panose="020B0504020201020104" pitchFamily="34" charset="77"/>
              </a:rPr>
              <a:t>responsibility</a:t>
            </a:r>
            <a:r>
              <a:rPr lang="en-US" sz="2400" b="1" dirty="0">
                <a:latin typeface="Dagny OT" panose="020B0504020201020104" pitchFamily="34" charset="77"/>
              </a:rPr>
              <a:t> </a:t>
            </a:r>
            <a:r>
              <a:rPr lang="en-US" sz="2400" dirty="0">
                <a:latin typeface="Dagny OT" panose="020B0504020201020104" pitchFamily="34" charset="77"/>
              </a:rPr>
              <a:t>for data scientists; but also, </a:t>
            </a:r>
            <a:r>
              <a:rPr lang="en-US" sz="2400" b="1" dirty="0">
                <a:latin typeface="Dagny OT" panose="020B0504020201020104" pitchFamily="34" charset="77"/>
              </a:rPr>
              <a:t>protection</a:t>
            </a:r>
            <a:r>
              <a:rPr lang="en-US" sz="2400" dirty="0">
                <a:latin typeface="Dagny OT" panose="020B0504020201020104" pitchFamily="34" charset="77"/>
              </a:rPr>
              <a:t> against being hired to carry out questionable analyses.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6755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ARE ETHICS?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Broadly speaking, ethics refers to the </a:t>
            </a:r>
            <a:r>
              <a:rPr lang="en-US" sz="2400" b="1" dirty="0">
                <a:latin typeface="Dagny OT" panose="020B0504020201020104" pitchFamily="34" charset="77"/>
              </a:rPr>
              <a:t>study</a:t>
            </a:r>
            <a:r>
              <a:rPr lang="en-US" sz="2400" dirty="0">
                <a:latin typeface="Dagny OT" panose="020B0504020201020104" pitchFamily="34" charset="77"/>
              </a:rPr>
              <a:t> and </a:t>
            </a:r>
            <a:r>
              <a:rPr lang="en-US" sz="2400" b="1" dirty="0">
                <a:latin typeface="Dagny OT" panose="020B0504020201020104" pitchFamily="34" charset="77"/>
              </a:rPr>
              <a:t>definition</a:t>
            </a:r>
            <a:r>
              <a:rPr lang="en-US" sz="2400" dirty="0">
                <a:latin typeface="Dagny OT" panose="020B0504020201020104" pitchFamily="34" charset="77"/>
              </a:rPr>
              <a:t> of </a:t>
            </a:r>
            <a:r>
              <a:rPr lang="en-US" sz="2400" b="1" dirty="0">
                <a:latin typeface="Dagny OT" panose="020B0504020201020104" pitchFamily="34" charset="77"/>
              </a:rPr>
              <a:t>right and wrong conducts:</a:t>
            </a:r>
            <a:r>
              <a:rPr lang="en-US" sz="2400" dirty="0">
                <a:latin typeface="Dagny OT" panose="020B0504020201020104" pitchFamily="34" charset="77"/>
              </a:rPr>
              <a:t> </a:t>
            </a:r>
          </a:p>
          <a:p>
            <a:pPr lvl="1" algn="just">
              <a:lnSpc>
                <a:spcPct val="110000"/>
              </a:lnSpc>
              <a:buSzPct val="125000"/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“not […] social convention, religious beliefs, or laws”.</a:t>
            </a:r>
            <a:r>
              <a:rPr lang="en-US" sz="2200" i="0" dirty="0">
                <a:latin typeface="Dagny OT" panose="020B0504020201020104" pitchFamily="34" charset="77"/>
              </a:rPr>
              <a:t> </a:t>
            </a:r>
            <a:r>
              <a:rPr lang="en-US" sz="1500" i="0" dirty="0">
                <a:latin typeface="Dagny OT" panose="020B0504020201020104" pitchFamily="34" charset="77"/>
              </a:rPr>
              <a:t>(R.W. Paul, L. Elder)</a:t>
            </a:r>
          </a:p>
          <a:p>
            <a:pPr algn="just">
              <a:lnSpc>
                <a:spcPct val="11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Influential ethical theories: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Kant's </a:t>
            </a:r>
            <a:r>
              <a:rPr lang="en-US" b="1" i="0" dirty="0">
                <a:latin typeface="Dagny OT" panose="020B0504020201020104" pitchFamily="34" charset="77"/>
              </a:rPr>
              <a:t>golden rule </a:t>
            </a:r>
            <a:r>
              <a:rPr lang="en-US" i="0" dirty="0">
                <a:latin typeface="Dagny OT" panose="020B0504020201020104" pitchFamily="34" charset="77"/>
              </a:rPr>
              <a:t>(do onto others…),</a:t>
            </a:r>
            <a:r>
              <a:rPr lang="en-US" b="1" i="0" dirty="0">
                <a:latin typeface="Dagny OT" panose="020B0504020201020104" pitchFamily="34" charset="77"/>
              </a:rPr>
              <a:t> consequentialism</a:t>
            </a:r>
            <a:r>
              <a:rPr lang="en-US" i="0" dirty="0">
                <a:latin typeface="Dagny OT" panose="020B0504020201020104" pitchFamily="34" charset="77"/>
              </a:rPr>
              <a:t> (the ends justify the means), </a:t>
            </a:r>
            <a:r>
              <a:rPr lang="en-US" b="1" i="0" dirty="0">
                <a:latin typeface="Dagny OT" panose="020B0504020201020104" pitchFamily="34" charset="77"/>
              </a:rPr>
              <a:t>utilitarianism</a:t>
            </a:r>
            <a:r>
              <a:rPr lang="en-US" i="0" dirty="0">
                <a:latin typeface="Dagny OT" panose="020B0504020201020104" pitchFamily="34" charset="77"/>
              </a:rPr>
              <a:t> (act in order to maximize positive effect), etc.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Confucianism</a:t>
            </a:r>
            <a:r>
              <a:rPr lang="en-US" i="0" dirty="0">
                <a:latin typeface="Dagny OT" panose="020B0504020201020104" pitchFamily="34" charset="77"/>
              </a:rPr>
              <a:t>,</a:t>
            </a:r>
            <a:r>
              <a:rPr lang="en-US" b="1" i="0" dirty="0">
                <a:latin typeface="Dagny OT" panose="020B0504020201020104" pitchFamily="34" charset="77"/>
              </a:rPr>
              <a:t> Taoism</a:t>
            </a:r>
            <a:r>
              <a:rPr lang="en-US" i="0" dirty="0">
                <a:latin typeface="Dagny OT" panose="020B0504020201020104" pitchFamily="34" charset="77"/>
              </a:rPr>
              <a:t>, </a:t>
            </a:r>
            <a:r>
              <a:rPr lang="en-US" b="1" i="0" dirty="0">
                <a:latin typeface="Dagny OT" panose="020B0504020201020104" pitchFamily="34" charset="77"/>
              </a:rPr>
              <a:t>Buddhism</a:t>
            </a:r>
            <a:r>
              <a:rPr lang="en-US" i="0" dirty="0">
                <a:latin typeface="Dagny OT" panose="020B0504020201020104" pitchFamily="34" charset="77"/>
              </a:rPr>
              <a:t> (?), etc.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Ubuntu</a:t>
            </a:r>
            <a:r>
              <a:rPr lang="en-US" i="0" dirty="0">
                <a:latin typeface="Dagny OT" panose="020B0504020201020104" pitchFamily="34" charset="77"/>
              </a:rPr>
              <a:t>, </a:t>
            </a:r>
            <a:r>
              <a:rPr lang="en-US" b="1" i="0" dirty="0">
                <a:latin typeface="Dagny OT" panose="020B0504020201020104" pitchFamily="34" charset="77"/>
              </a:rPr>
              <a:t>Maori</a:t>
            </a:r>
            <a:r>
              <a:rPr lang="en-US" i="0" dirty="0">
                <a:latin typeface="Dagny OT" panose="020B0504020201020104" pitchFamily="34" charset="77"/>
              </a:rPr>
              <a:t>, etc. </a:t>
            </a:r>
          </a:p>
        </p:txBody>
      </p:sp>
    </p:spTree>
    <p:extLst>
      <p:ext uri="{BB962C8B-B14F-4D97-AF65-F5344CB8AC3E}">
        <p14:creationId xmlns:p14="http://schemas.microsoft.com/office/powerpoint/2010/main" val="747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ARE ETHICS?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b="1" dirty="0">
                <a:latin typeface="Dagny OT" panose="020B0504020201020104" pitchFamily="34" charset="77"/>
              </a:rPr>
              <a:t>First Nations Principles of OCAP®:</a:t>
            </a:r>
          </a:p>
          <a:p>
            <a:pPr lvl="1"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Ownership</a:t>
            </a:r>
            <a:br>
              <a:rPr lang="en-US" b="1" i="0" dirty="0">
                <a:latin typeface="Dagny OT" panose="020B0504020201020104" pitchFamily="34" charset="77"/>
              </a:rPr>
            </a:br>
            <a:r>
              <a:rPr lang="en-US" i="0" dirty="0">
                <a:latin typeface="Dagny OT" panose="020B0504020201020104" pitchFamily="34" charset="77"/>
              </a:rPr>
              <a:t>cultural knowledge, data, and information is owned by communities</a:t>
            </a:r>
          </a:p>
          <a:p>
            <a:pPr lvl="1"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Control</a:t>
            </a:r>
            <a:br>
              <a:rPr lang="en-US" b="1" i="0" dirty="0">
                <a:latin typeface="Dagny OT" panose="020B0504020201020104" pitchFamily="34" charset="77"/>
              </a:rPr>
            </a:br>
            <a:r>
              <a:rPr lang="en-US" i="0" dirty="0">
                <a:latin typeface="Dagny OT" panose="020B0504020201020104" pitchFamily="34" charset="77"/>
              </a:rPr>
              <a:t>communities have the right to control all aspects of research and information management that impact them</a:t>
            </a:r>
            <a:endParaRPr lang="en-US" b="1" i="0" dirty="0">
              <a:latin typeface="Dagny OT" panose="020B0504020201020104" pitchFamily="34" charset="77"/>
            </a:endParaRPr>
          </a:p>
          <a:p>
            <a:pPr lvl="1"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Access</a:t>
            </a:r>
            <a:br>
              <a:rPr lang="en-US" b="1" i="0" dirty="0">
                <a:latin typeface="Dagny OT" panose="020B0504020201020104" pitchFamily="34" charset="77"/>
              </a:rPr>
            </a:br>
            <a:r>
              <a:rPr lang="en-US" i="0" dirty="0">
                <a:latin typeface="Dagny OT" panose="020B0504020201020104" pitchFamily="34" charset="77"/>
              </a:rPr>
              <a:t>communities must have access to information and data about themselves no matter where it is held</a:t>
            </a:r>
          </a:p>
          <a:p>
            <a:pPr lvl="1"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Possession</a:t>
            </a:r>
            <a:br>
              <a:rPr lang="en-US" i="0" dirty="0">
                <a:latin typeface="Dagny OT" panose="020B0504020201020104" pitchFamily="34" charset="77"/>
              </a:rPr>
            </a:br>
            <a:r>
              <a:rPr lang="en-US" i="0" dirty="0">
                <a:latin typeface="Dagny OT" panose="020B0504020201020104" pitchFamily="34" charset="77"/>
              </a:rPr>
              <a:t>communities must have physical control of relevant data </a:t>
            </a:r>
            <a:endParaRPr lang="en-US" b="1" i="0" dirty="0">
              <a:latin typeface="Dagny OT" panose="020B0504020201020104" pitchFamily="34" charset="77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05100" y="0"/>
            <a:ext cx="9486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23232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[OCAP® is a registered trademark of the </a:t>
            </a:r>
            <a:r>
              <a:rPr lang="en-US" i="1" dirty="0">
                <a:solidFill>
                  <a:srgbClr val="23232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First Nations Information Governance Centre </a:t>
            </a:r>
            <a:r>
              <a:rPr lang="en-US" dirty="0">
                <a:solidFill>
                  <a:srgbClr val="23232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(FNIGC)]</a:t>
            </a:r>
            <a:endParaRPr lang="en-US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9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ETHICS IN THE DATA CONTEXT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Data ethics questions: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Who</a:t>
            </a:r>
            <a:r>
              <a:rPr lang="en-US" i="0" dirty="0">
                <a:latin typeface="Dagny OT" panose="020B0504020201020104" pitchFamily="34" charset="77"/>
              </a:rPr>
              <a:t>, if anyone, owns data?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Are there </a:t>
            </a:r>
            <a:r>
              <a:rPr lang="en-US" b="1" i="0" dirty="0">
                <a:latin typeface="Dagny OT" panose="020B0504020201020104" pitchFamily="34" charset="77"/>
              </a:rPr>
              <a:t>limits</a:t>
            </a:r>
            <a:r>
              <a:rPr lang="en-US" i="0" dirty="0">
                <a:latin typeface="Dagny OT" panose="020B0504020201020104" pitchFamily="34" charset="77"/>
              </a:rPr>
              <a:t> to how data can be used?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Are there </a:t>
            </a:r>
            <a:r>
              <a:rPr lang="en-US" b="1" i="0" dirty="0">
                <a:latin typeface="Dagny OT" panose="020B0504020201020104" pitchFamily="34" charset="77"/>
              </a:rPr>
              <a:t>value-biases</a:t>
            </a:r>
            <a:r>
              <a:rPr lang="en-US" i="0" dirty="0">
                <a:latin typeface="Dagny OT" panose="020B0504020201020104" pitchFamily="34" charset="77"/>
              </a:rPr>
              <a:t> built into certain analytics?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Are there categories that should </a:t>
            </a:r>
            <a:r>
              <a:rPr lang="en-US" b="1" i="0" dirty="0">
                <a:latin typeface="Dagny OT" panose="020B0504020201020104" pitchFamily="34" charset="77"/>
              </a:rPr>
              <a:t>not</a:t>
            </a:r>
            <a:r>
              <a:rPr lang="en-US" i="0" dirty="0">
                <a:latin typeface="Dagny OT" panose="020B0504020201020104" pitchFamily="34" charset="77"/>
              </a:rPr>
              <a:t> be used in analyzing personal data?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Should some data be </a:t>
            </a:r>
            <a:r>
              <a:rPr lang="en-US" b="1" i="0" dirty="0">
                <a:latin typeface="Dagny OT" panose="020B0504020201020104" pitchFamily="34" charset="77"/>
              </a:rPr>
              <a:t>publicly available </a:t>
            </a:r>
            <a:r>
              <a:rPr lang="en-US" i="0" dirty="0">
                <a:latin typeface="Dagny OT" panose="020B0504020201020104" pitchFamily="34" charset="77"/>
              </a:rPr>
              <a:t>to </a:t>
            </a:r>
            <a:r>
              <a:rPr lang="en-US" b="1" i="0" dirty="0">
                <a:latin typeface="Dagny OT" panose="020B0504020201020104" pitchFamily="34" charset="77"/>
              </a:rPr>
              <a:t>all</a:t>
            </a:r>
            <a:r>
              <a:rPr lang="en-US" i="0" dirty="0">
                <a:latin typeface="Dagny OT" panose="020B0504020201020104" pitchFamily="34" charset="77"/>
              </a:rPr>
              <a:t> researchers?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Analytically, the </a:t>
            </a:r>
            <a:r>
              <a:rPr lang="en-US" sz="2400" b="1" dirty="0">
                <a:latin typeface="Dagny OT" panose="020B0504020201020104" pitchFamily="34" charset="77"/>
              </a:rPr>
              <a:t>general</a:t>
            </a:r>
            <a:r>
              <a:rPr lang="en-US" sz="2400" dirty="0">
                <a:latin typeface="Dagny OT" panose="020B0504020201020104" pitchFamily="34" charset="77"/>
              </a:rPr>
              <a:t> is preferred to the </a:t>
            </a:r>
            <a:r>
              <a:rPr lang="en-US" sz="2400" b="1" dirty="0">
                <a:latin typeface="Dagny OT" panose="020B0504020201020104" pitchFamily="34" charset="77"/>
              </a:rPr>
              <a:t>anecdotal </a:t>
            </a:r>
            <a:r>
              <a:rPr lang="en-US" sz="2400" dirty="0">
                <a:latin typeface="Dagny OT" panose="020B0504020201020104" pitchFamily="34" charset="77"/>
              </a:rPr>
              <a:t>– decisions made on the basis of machine learning and A.I. (security, financial, marketing, etc.) may affect real beings in </a:t>
            </a:r>
            <a:r>
              <a:rPr lang="en-US" sz="2400" b="1" dirty="0">
                <a:latin typeface="Dagny OT" panose="020B0504020201020104" pitchFamily="34" charset="77"/>
              </a:rPr>
              <a:t>unpredictable ways</a:t>
            </a:r>
            <a:r>
              <a:rPr lang="en-US" sz="2400" dirty="0">
                <a:latin typeface="Dagny OT" panose="020B0504020201020104" pitchFamily="34" charset="77"/>
              </a:rPr>
              <a:t>. </a:t>
            </a:r>
          </a:p>
        </p:txBody>
      </p:sp>
      <p:sp>
        <p:nvSpPr>
          <p:cNvPr id="5" name="Rectangle 4"/>
          <p:cNvSpPr/>
          <p:nvPr/>
        </p:nvSpPr>
        <p:spPr>
          <a:xfrm>
            <a:off x="5659442" y="0"/>
            <a:ext cx="6532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[University of Virginia, Centre for Big Data Ethics, Law, and Policy]</a:t>
            </a:r>
            <a:endParaRPr lang="en-US" i="1" dirty="0"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1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PRACTICES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“Do No Harm”: </a:t>
            </a:r>
            <a:r>
              <a:rPr lang="en-US" sz="2400" dirty="0">
                <a:latin typeface="Dagny OT" panose="020B0504020201020104" pitchFamily="34" charset="77"/>
              </a:rPr>
              <a:t>data collected from an individual </a:t>
            </a:r>
            <a:r>
              <a:rPr lang="en-US" sz="2400" b="1" dirty="0">
                <a:latin typeface="Dagny OT" panose="020B0504020201020104" pitchFamily="34" charset="77"/>
              </a:rPr>
              <a:t>should not be used to harm</a:t>
            </a:r>
            <a:r>
              <a:rPr lang="en-US" sz="2400" dirty="0">
                <a:latin typeface="Dagny OT" panose="020B0504020201020104" pitchFamily="34" charset="77"/>
              </a:rPr>
              <a:t> the individual. </a:t>
            </a:r>
          </a:p>
          <a:p>
            <a:pPr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Informed Consent:</a:t>
            </a:r>
            <a:endParaRPr lang="en-US" sz="2400" dirty="0">
              <a:latin typeface="Dagny OT" panose="020B0504020201020104" pitchFamily="34" charset="7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Individuals must </a:t>
            </a:r>
            <a:r>
              <a:rPr lang="en-US" b="1" i="0" dirty="0">
                <a:latin typeface="Dagny OT" panose="020B0504020201020104" pitchFamily="34" charset="77"/>
              </a:rPr>
              <a:t>agree to the collection and use </a:t>
            </a:r>
            <a:r>
              <a:rPr lang="en-US" i="0" dirty="0">
                <a:latin typeface="Dagny OT" panose="020B0504020201020104" pitchFamily="34" charset="77"/>
              </a:rPr>
              <a:t>of their data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Individuals must have a </a:t>
            </a:r>
            <a:r>
              <a:rPr lang="en-US" b="1" i="0" dirty="0">
                <a:latin typeface="Dagny OT" panose="020B0504020201020104" pitchFamily="34" charset="77"/>
              </a:rPr>
              <a:t>real understanding of what they are consenting to</a:t>
            </a:r>
            <a:r>
              <a:rPr lang="en-US" i="0" dirty="0">
                <a:latin typeface="Dagny OT" panose="020B0504020201020104" pitchFamily="34" charset="77"/>
              </a:rPr>
              <a:t>, and of </a:t>
            </a:r>
            <a:r>
              <a:rPr lang="en-US" b="1" i="0" dirty="0">
                <a:latin typeface="Dagny OT" panose="020B0504020201020104" pitchFamily="34" charset="77"/>
              </a:rPr>
              <a:t>possible consequences </a:t>
            </a:r>
            <a:r>
              <a:rPr lang="en-US" i="0" dirty="0">
                <a:latin typeface="Dagny OT" panose="020B0504020201020104" pitchFamily="34" charset="77"/>
              </a:rPr>
              <a:t>for them and others</a:t>
            </a:r>
          </a:p>
          <a:p>
            <a:pPr>
              <a:lnSpc>
                <a:spcPct val="100000"/>
              </a:lnSpc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Respect “Privacy”: </a:t>
            </a:r>
            <a:r>
              <a:rPr lang="en-US" sz="2400" dirty="0">
                <a:latin typeface="Dagny OT" panose="020B0504020201020104" pitchFamily="34" charset="77"/>
              </a:rPr>
              <a:t>excessively hard to maintain in the age of constant trawling of the Internet for personal data.</a:t>
            </a:r>
          </a:p>
          <a:p>
            <a:pPr lvl="1">
              <a:lnSpc>
                <a:spcPct val="100000"/>
              </a:lnSpc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134317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PRACTICES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Keep Data Public: </a:t>
            </a:r>
            <a:r>
              <a:rPr lang="en-US" sz="2400" dirty="0">
                <a:latin typeface="Dagny OT" panose="020B0504020201020104" pitchFamily="34" charset="77"/>
              </a:rPr>
              <a:t>data should be kept </a:t>
            </a:r>
            <a:r>
              <a:rPr lang="en-US" sz="2400" b="1" dirty="0">
                <a:latin typeface="Dagny OT" panose="020B0504020201020104" pitchFamily="34" charset="77"/>
              </a:rPr>
              <a:t>public </a:t>
            </a:r>
            <a:r>
              <a:rPr lang="en-US" sz="2400" dirty="0">
                <a:latin typeface="Dagny OT" panose="020B0504020201020104" pitchFamily="34" charset="77"/>
              </a:rPr>
              <a:t>(all? most? any?).</a:t>
            </a:r>
          </a:p>
          <a:p>
            <a:pPr>
              <a:lnSpc>
                <a:spcPct val="100000"/>
              </a:lnSpc>
            </a:pPr>
            <a:endParaRPr lang="en-US" sz="100" b="1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Opt-In/Opt-Out:</a:t>
            </a:r>
            <a:r>
              <a:rPr lang="en-US" sz="2400" dirty="0">
                <a:latin typeface="Dagny OT" panose="020B0504020201020104" pitchFamily="34" charset="77"/>
              </a:rPr>
              <a:t> Informed consent requires the ability to </a:t>
            </a:r>
            <a:r>
              <a:rPr lang="en-US" sz="2400" b="1" dirty="0">
                <a:latin typeface="Dagny OT" panose="020B0504020201020104" pitchFamily="34" charset="77"/>
              </a:rPr>
              <a:t>opt out</a:t>
            </a:r>
            <a:r>
              <a:rPr lang="en-US" sz="2400" dirty="0">
                <a:latin typeface="Dagny OT" panose="020B0504020201020104" pitchFamily="34" charset="77"/>
              </a:rPr>
              <a:t>. </a:t>
            </a:r>
          </a:p>
          <a:p>
            <a:pPr>
              <a:lnSpc>
                <a:spcPct val="100000"/>
              </a:lnSpc>
            </a:pPr>
            <a:endParaRPr lang="en-US" sz="100" b="1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Anonymize Data:</a:t>
            </a:r>
            <a:r>
              <a:rPr lang="en-US" sz="2400" dirty="0">
                <a:latin typeface="Dagny OT" panose="020B0504020201020104" pitchFamily="34" charset="77"/>
              </a:rPr>
              <a:t> removal of id fields from data prior to analysis.</a:t>
            </a:r>
          </a:p>
          <a:p>
            <a:pPr>
              <a:lnSpc>
                <a:spcPct val="100000"/>
              </a:lnSpc>
            </a:pPr>
            <a:endParaRPr lang="en-US" sz="1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“Let the Data Speak”:</a:t>
            </a:r>
            <a:r>
              <a:rPr lang="en-US" sz="2400" dirty="0">
                <a:latin typeface="Dagny OT" panose="020B0504020201020104" pitchFamily="34" charset="77"/>
              </a:rPr>
              <a:t>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no cherry picking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importance of validation (more on this later)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correlation and causation (more on this later, too)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repeatability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A2574-CDD4-8447-BB89-8A0AB0F61181}"/>
              </a:ext>
            </a:extLst>
          </p:cNvPr>
          <p:cNvSpPr/>
          <p:nvPr/>
        </p:nvSpPr>
        <p:spPr>
          <a:xfrm>
            <a:off x="4160635" y="0"/>
            <a:ext cx="8031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[More information on how to consider data privacy and human rights is found in the Intranet Data Wiki.]</a:t>
            </a:r>
            <a:endParaRPr lang="en-US" sz="1400" i="1" dirty="0"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95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D932C-BF66-744A-99E6-8DBEF5FA3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GBA+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FA14D-A32F-B748-968E-6AD7211C9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Gender-Based </a:t>
            </a:r>
            <a:r>
              <a:rPr lang="en-CA" b="1">
                <a:latin typeface="Dagny OT" panose="020B0504020201020104" pitchFamily="34" charset="77"/>
              </a:rPr>
              <a:t>Analysis Plus</a:t>
            </a:r>
            <a:r>
              <a:rPr lang="en-CA">
                <a:latin typeface="Dagny OT" panose="020B0504020201020104" pitchFamily="34" charset="77"/>
              </a:rPr>
              <a:t> </a:t>
            </a:r>
            <a:r>
              <a:rPr lang="en-CA" dirty="0">
                <a:latin typeface="Dagny OT" panose="020B0504020201020104" pitchFamily="34" charset="77"/>
              </a:rPr>
              <a:t>is an analytical process used to assess how different gendered people may experience policies, programs and initiatives.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Example:</a:t>
            </a:r>
            <a:r>
              <a:rPr lang="en-CA" dirty="0">
                <a:latin typeface="Dagny OT" panose="020B0504020201020104" pitchFamily="34" charset="77"/>
              </a:rPr>
              <a:t> </a:t>
            </a:r>
            <a:r>
              <a:rPr lang="en-CA" dirty="0">
                <a:latin typeface="Dagny OT" panose="020B0504020201020104" pitchFamily="34" charset="77"/>
                <a:hlinkClick r:id="rId2"/>
              </a:rPr>
              <a:t>Work interruptions and financial vulnerability</a:t>
            </a:r>
            <a:r>
              <a:rPr lang="en-CA" dirty="0">
                <a:latin typeface="Dagny OT" panose="020B0504020201020104" pitchFamily="34" charset="77"/>
              </a:rPr>
              <a:t>, D. </a:t>
            </a:r>
            <a:r>
              <a:rPr lang="en-CA" dirty="0" err="1">
                <a:latin typeface="Dagny OT" panose="020B0504020201020104" pitchFamily="34" charset="77"/>
              </a:rPr>
              <a:t>Messacar</a:t>
            </a:r>
            <a:r>
              <a:rPr lang="en-CA" dirty="0">
                <a:latin typeface="Dagny OT" panose="020B0504020201020104" pitchFamily="34" charset="77"/>
              </a:rPr>
              <a:t>, R. Morrissette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1800" i="0" dirty="0">
                <a:latin typeface="Dagny OT" panose="020B0504020201020104" pitchFamily="34" charset="77"/>
              </a:rPr>
              <a:t>If the data had not been collected and/or analyzed in a GBA+ manner, it would be harder to see how financial vulnerability affects different groups (if the analysis had looked only at age groups and gender, for example, instead of also including family composition). 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i="0" dirty="0">
                <a:latin typeface="Dagny OT" panose="020B0504020201020104" pitchFamily="34" charset="77"/>
              </a:rPr>
              <a:t>Policies</a:t>
            </a:r>
            <a:r>
              <a:rPr lang="en-CA" dirty="0">
                <a:latin typeface="Dagny OT" panose="020B0504020201020104" pitchFamily="34" charset="77"/>
              </a:rPr>
              <a:t> and </a:t>
            </a:r>
            <a:r>
              <a:rPr lang="en-CA" i="0" dirty="0">
                <a:latin typeface="Dagny OT" panose="020B0504020201020104" pitchFamily="34" charset="77"/>
              </a:rPr>
              <a:t>events </a:t>
            </a:r>
            <a:r>
              <a:rPr lang="en-CA" b="1" i="0" dirty="0">
                <a:latin typeface="Dagny OT" panose="020B0504020201020104" pitchFamily="34" charset="77"/>
              </a:rPr>
              <a:t>impact real people in real way</a:t>
            </a:r>
            <a:r>
              <a:rPr lang="en-CA" i="0" dirty="0">
                <a:latin typeface="Dagny OT" panose="020B0504020201020104" pitchFamily="34" charset="77"/>
              </a:rPr>
              <a:t>, and not always in the same manner. Data analysis methods are typically used to predict and/or describe </a:t>
            </a:r>
            <a:r>
              <a:rPr lang="en-CA" b="1" i="0" dirty="0">
                <a:latin typeface="Dagny OT" panose="020B0504020201020104" pitchFamily="34" charset="77"/>
              </a:rPr>
              <a:t>average</a:t>
            </a:r>
            <a:r>
              <a:rPr lang="en-CA" i="0" dirty="0">
                <a:latin typeface="Dagny OT" panose="020B0504020201020104" pitchFamily="34" charset="77"/>
              </a:rPr>
              <a:t> (or central)  outcomes, but it is often those who are far from the centre who are most affected.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Let’s be smart about this.</a:t>
            </a:r>
            <a:endParaRPr lang="en-CA" i="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6D603-7585-DB41-AD4B-C3B4DC18B2BE}"/>
              </a:ext>
            </a:extLst>
          </p:cNvPr>
          <p:cNvSpPr txBox="1"/>
          <p:nvPr/>
        </p:nvSpPr>
        <p:spPr>
          <a:xfrm>
            <a:off x="4524374" y="0"/>
            <a:ext cx="7667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Dagny OT" panose="020B0504020201020104" pitchFamily="34" charset="77"/>
              </a:rPr>
              <a:t>[</a:t>
            </a:r>
            <a:r>
              <a:rPr lang="en-US" sz="1400" dirty="0">
                <a:latin typeface="Dagny OT" panose="020B0504020201020104" pitchFamily="34" charset="77"/>
                <a:hlinkClick r:id="rId3"/>
              </a:rPr>
              <a:t>https://www.statcan.gc.ca/eng/topics-start/gender_diversity_and_inclusion</a:t>
            </a:r>
            <a:r>
              <a:rPr lang="en-US" sz="1400" dirty="0">
                <a:latin typeface="Dagny OT" panose="020B0504020201020104" pitchFamily="34" charset="7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18217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8700D07-6FF4-804E-A0AE-68F9F14C1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ANALYSIS PLAN OVERVIEW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Formulate research questions/hypotheses</a:t>
            </a:r>
          </a:p>
          <a:p>
            <a:pPr marL="0" indent="0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Identify necessary (and available) datasets</a:t>
            </a:r>
          </a:p>
          <a:p>
            <a:pPr marL="0" indent="0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Establish inclusion/exclusion criteria for records/observations</a:t>
            </a:r>
          </a:p>
          <a:p>
            <a:pPr marL="0" indent="0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Select variables for use in the analyses</a:t>
            </a:r>
          </a:p>
          <a:p>
            <a:pPr marL="0" indent="0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Chose statistical methods and software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BA6AA9-4744-F04D-978B-33B4E5D90CE3}"/>
              </a:ext>
            </a:extLst>
          </p:cNvPr>
          <p:cNvSpPr/>
          <p:nvPr/>
        </p:nvSpPr>
        <p:spPr>
          <a:xfrm>
            <a:off x="4724401" y="0"/>
            <a:ext cx="746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23232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[CDC, Creating an Analysis Plan]</a:t>
            </a:r>
            <a:endParaRPr lang="en-US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71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101: BASIC </a:t>
            </a:r>
            <a:br>
              <a:rPr lang="en-US" dirty="0"/>
            </a:br>
            <a:r>
              <a:rPr lang="en-US" dirty="0"/>
              <a:t>DATA CONCEPTS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INSIGHT FUNDAMENTALS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B725A3-41FB-844C-9E8B-333F21B7EB1C}"/>
              </a:ext>
            </a:extLst>
          </p:cNvPr>
          <p:cNvSpPr/>
          <p:nvPr/>
        </p:nvSpPr>
        <p:spPr>
          <a:xfrm>
            <a:off x="70883" y="5428971"/>
            <a:ext cx="319685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“You can have data without information, but you cannot have information without data.”</a:t>
            </a:r>
          </a:p>
          <a:p>
            <a:pPr algn="ctr"/>
            <a:endParaRPr lang="en-US" sz="1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ct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</a:rPr>
              <a:t>Daniel Keys Moran (attributed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724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DATA?</a:t>
            </a:r>
            <a:endParaRPr lang="en-US" sz="24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49410" y="3429000"/>
            <a:ext cx="8495800" cy="1905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Dagny OT" panose="020B0504020201020104" pitchFamily="34" charset="77"/>
              </a:rPr>
              <a:t>4,529			‘red’			25.782		‘Y’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EC7C2-89C5-A240-917B-700CC3A20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5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1496167" y="1986502"/>
            <a:ext cx="3312568" cy="3312568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OBJECTS AND ATTRIBUTES</a:t>
            </a:r>
            <a:endParaRPr lang="en-US" sz="2400" b="1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234237" y="2329799"/>
            <a:ext cx="5621882" cy="296927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>
                <a:latin typeface="Dagny OT" panose="020B0504020201020104" pitchFamily="34" charset="77"/>
              </a:rPr>
              <a:t>Object: </a:t>
            </a:r>
            <a:r>
              <a:rPr lang="en-US" sz="2400" dirty="0">
                <a:latin typeface="Dagny OT" panose="020B0504020201020104" pitchFamily="34" charset="77"/>
              </a:rPr>
              <a:t>apple</a:t>
            </a:r>
            <a:endParaRPr lang="en-US" sz="2400" b="1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sz="2400" b="1" dirty="0">
                <a:latin typeface="Dagny OT" panose="020B0504020201020104" pitchFamily="34" charset="77"/>
              </a:rPr>
              <a:t>Shape: </a:t>
            </a:r>
            <a:r>
              <a:rPr lang="en-US" sz="2400" dirty="0">
                <a:latin typeface="Dagny OT" panose="020B0504020201020104" pitchFamily="34" charset="77"/>
              </a:rPr>
              <a:t>spherical</a:t>
            </a:r>
            <a:endParaRPr lang="en-US" sz="2400" b="1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sz="2400" b="1" dirty="0" err="1">
                <a:latin typeface="Dagny OT" panose="020B0504020201020104" pitchFamily="34" charset="77"/>
              </a:rPr>
              <a:t>Colour</a:t>
            </a:r>
            <a:r>
              <a:rPr lang="en-US" sz="2400" b="1" dirty="0">
                <a:latin typeface="Dagny OT" panose="020B0504020201020104" pitchFamily="34" charset="77"/>
              </a:rPr>
              <a:t>: </a:t>
            </a:r>
            <a:r>
              <a:rPr lang="en-US" sz="2400" dirty="0">
                <a:latin typeface="Dagny OT" panose="020B0504020201020104" pitchFamily="34" charset="77"/>
              </a:rPr>
              <a:t>red</a:t>
            </a:r>
            <a:endParaRPr lang="en-US" sz="2400" b="1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sz="2400" b="1" dirty="0">
                <a:latin typeface="Dagny OT" panose="020B0504020201020104" pitchFamily="34" charset="77"/>
              </a:rPr>
              <a:t>Function: </a:t>
            </a:r>
            <a:r>
              <a:rPr lang="en-US" sz="2400" dirty="0">
                <a:latin typeface="Dagny OT" panose="020B0504020201020104" pitchFamily="34" charset="77"/>
              </a:rPr>
              <a:t>food</a:t>
            </a:r>
            <a:endParaRPr lang="en-US" sz="2400" b="1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sz="2400" b="1" dirty="0">
                <a:latin typeface="Dagny OT" panose="020B0504020201020104" pitchFamily="34" charset="77"/>
              </a:rPr>
              <a:t>Location: </a:t>
            </a:r>
            <a:r>
              <a:rPr lang="en-US" sz="2400" dirty="0">
                <a:latin typeface="Dagny OT" panose="020B0504020201020104" pitchFamily="34" charset="77"/>
              </a:rPr>
              <a:t>fridge</a:t>
            </a:r>
            <a:endParaRPr lang="en-US" sz="2400" b="1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sz="2400" b="1" dirty="0">
                <a:latin typeface="Dagny OT" panose="020B0504020201020104" pitchFamily="34" charset="77"/>
              </a:rPr>
              <a:t>Owner: </a:t>
            </a:r>
            <a:r>
              <a:rPr lang="en-US" sz="2400" dirty="0">
                <a:latin typeface="Dagny OT" panose="020B0504020201020104" pitchFamily="34" charset="77"/>
              </a:rPr>
              <a:t>Jen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0045EF-7402-D643-89F5-70E33ADC7E62}"/>
              </a:ext>
            </a:extLst>
          </p:cNvPr>
          <p:cNvSpPr/>
          <p:nvPr/>
        </p:nvSpPr>
        <p:spPr>
          <a:xfrm>
            <a:off x="0" y="5728758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b="1" dirty="0">
                <a:solidFill>
                  <a:schemeClr val="tx2"/>
                </a:solidFill>
                <a:latin typeface="Dagny OT" panose="020B0504020201020104" pitchFamily="34" charset="77"/>
              </a:rPr>
              <a:t>Remember:</a:t>
            </a:r>
            <a:r>
              <a:rPr lang="en-CA" sz="2400" dirty="0">
                <a:solidFill>
                  <a:schemeClr val="tx2"/>
                </a:solidFill>
                <a:latin typeface="Dagny OT" panose="020B0504020201020104" pitchFamily="34" charset="77"/>
              </a:rPr>
              <a:t> a person or an object is not simply the sum of its attributes!</a:t>
            </a:r>
            <a:endParaRPr lang="en-US" sz="2400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8546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FROM ATTRIBUTES TO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2286000"/>
            <a:ext cx="9771321" cy="358140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Attributes are </a:t>
            </a:r>
            <a:r>
              <a:rPr lang="en-US" sz="2400" b="1" dirty="0">
                <a:latin typeface="Dagny OT" panose="020B0504020201020104" pitchFamily="34" charset="77"/>
              </a:rPr>
              <a:t>fields</a:t>
            </a:r>
            <a:r>
              <a:rPr lang="en-US" sz="2400" dirty="0">
                <a:latin typeface="Dagny OT" panose="020B0504020201020104" pitchFamily="34" charset="77"/>
              </a:rPr>
              <a:t> (columns) in a database; objects are </a:t>
            </a:r>
            <a:r>
              <a:rPr lang="en-US" sz="2400" b="1" dirty="0">
                <a:latin typeface="Dagny OT" panose="020B0504020201020104" pitchFamily="34" charset="77"/>
              </a:rPr>
              <a:t>instances </a:t>
            </a:r>
            <a:r>
              <a:rPr lang="en-US" sz="2400" dirty="0">
                <a:latin typeface="Dagny OT" panose="020B0504020201020104" pitchFamily="34" charset="77"/>
              </a:rPr>
              <a:t>(rows).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Objects are described by their </a:t>
            </a:r>
            <a:r>
              <a:rPr lang="en-US" sz="2400" b="1" dirty="0">
                <a:latin typeface="Dagny OT" panose="020B0504020201020104" pitchFamily="34" charset="77"/>
              </a:rPr>
              <a:t>feature vector</a:t>
            </a:r>
            <a:r>
              <a:rPr lang="en-US" sz="2400" dirty="0">
                <a:latin typeface="Dagny OT" panose="020B0504020201020104" pitchFamily="34" charset="77"/>
              </a:rPr>
              <a:t>, the collection of attributes associated with value(s) of interest.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99017" y="4021933"/>
            <a:ext cx="6593965" cy="195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1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CFSIcolours 3">
      <a:dk1>
        <a:srgbClr val="23183D"/>
      </a:dk1>
      <a:lt1>
        <a:srgbClr val="FFFFFF"/>
      </a:lt1>
      <a:dk2>
        <a:srgbClr val="385494"/>
      </a:dk2>
      <a:lt2>
        <a:srgbClr val="FFFEFE"/>
      </a:lt2>
      <a:accent1>
        <a:srgbClr val="D41E48"/>
      </a:accent1>
      <a:accent2>
        <a:srgbClr val="E9A12D"/>
      </a:accent2>
      <a:accent3>
        <a:srgbClr val="23183D"/>
      </a:accent3>
      <a:accent4>
        <a:srgbClr val="43B6AE"/>
      </a:accent4>
      <a:accent5>
        <a:srgbClr val="385494"/>
      </a:accent5>
      <a:accent6>
        <a:srgbClr val="70AD47"/>
      </a:accent6>
      <a:hlink>
        <a:srgbClr val="B4B4B3"/>
      </a:hlink>
      <a:folHlink>
        <a:srgbClr val="A1BAC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320AD1FA7AF49AD3F65A6C6282314" ma:contentTypeVersion="9" ma:contentTypeDescription="Create a new document." ma:contentTypeScope="" ma:versionID="d564e53e0f98fd87682b9204c4437c4d">
  <xsd:schema xmlns:xsd="http://www.w3.org/2001/XMLSchema" xmlns:xs="http://www.w3.org/2001/XMLSchema" xmlns:p="http://schemas.microsoft.com/office/2006/metadata/properties" xmlns:ns2="48e51f69-d585-4695-9488-9f1e0dda2451" targetNamespace="http://schemas.microsoft.com/office/2006/metadata/properties" ma:root="true" ma:fieldsID="7b1e15d5253e333c18bd82bee1244dc0" ns2:_="">
    <xsd:import namespace="48e51f69-d585-4695-9488-9f1e0dda24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51f69-d585-4695-9488-9f1e0dda24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EDC264-CFF2-4234-A17E-9BCF5601879B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48e51f69-d585-4695-9488-9f1e0dda2451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9371250-3F0A-4DD7-960E-8A2D865DFF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655BCA-DF7F-418D-8229-4428A176AF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e51f69-d585-4695-9488-9f1e0dda24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{BB9CB5F5-5485-4A4B-810B-B4E3C4F9CD46}tf10001072</Template>
  <TotalTime>15955</TotalTime>
  <Words>2593</Words>
  <Application>Microsoft Macintosh PowerPoint</Application>
  <PresentationFormat>Widescreen</PresentationFormat>
  <Paragraphs>356</Paragraphs>
  <Slides>49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Avenir Next</vt:lpstr>
      <vt:lpstr>Calibri</vt:lpstr>
      <vt:lpstr>Dagny OT</vt:lpstr>
      <vt:lpstr>Franklin Gothic Book</vt:lpstr>
      <vt:lpstr>Helvetica Light</vt:lpstr>
      <vt:lpstr>Tw Cen MT</vt:lpstr>
      <vt:lpstr>Wingdings</vt:lpstr>
      <vt:lpstr>Crop</vt:lpstr>
      <vt:lpstr>Office Theme</vt:lpstr>
      <vt:lpstr>Introduction to Data Analysis</vt:lpstr>
      <vt:lpstr>DATA INSIGHT FUNDAMENTALS</vt:lpstr>
      <vt:lpstr>PowerPoint Presentation</vt:lpstr>
      <vt:lpstr>ANALYSIS PLANNING</vt:lpstr>
      <vt:lpstr>ANALYSIS PLAN OVERVIEW</vt:lpstr>
      <vt:lpstr>DATA 101: BASIC  DATA CONCEPTS </vt:lpstr>
      <vt:lpstr>WHAT IS DATA?</vt:lpstr>
      <vt:lpstr>OBJECTS AND ATTRIBUTES</vt:lpstr>
      <vt:lpstr>FROM ATTRIBUTES TO DATASETS</vt:lpstr>
      <vt:lpstr>POISONOUS MUSHROOM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ASKING THE RIGHT QUESTIONS</vt:lpstr>
      <vt:lpstr>THE WRONG QUESTIONS</vt:lpstr>
      <vt:lpstr>DATA SCIENCE/MACHINE LEARNING AUGMENTED INTELLIGENCE TASKS</vt:lpstr>
      <vt:lpstr>SOME PRACTICAL DEFINITIONS</vt:lpstr>
      <vt:lpstr>WHAT IS DATA ANALYSIS? </vt:lpstr>
      <vt:lpstr>WHAT IS DATA SCIENCE?</vt:lpstr>
      <vt:lpstr>WORKFLOWS  and Pipelines</vt:lpstr>
      <vt:lpstr>PowerPoint Presentation</vt:lpstr>
      <vt:lpstr>THE DATA SCIENCE WORKFLOW</vt:lpstr>
      <vt:lpstr>THE DATA SCIENCE WORKFLOW</vt:lpstr>
      <vt:lpstr>THE DATA ANALYSIS PROCESS</vt:lpstr>
      <vt:lpstr>LIFE AFTER ANALYSIS</vt:lpstr>
      <vt:lpstr>DATA SCIENCE ECOSYSTEM</vt:lpstr>
      <vt:lpstr>MODEL ASSESSMENT AND VALIDITY</vt:lpstr>
      <vt:lpstr>MODELS AND  SYSTEMS THINKING</vt:lpstr>
      <vt:lpstr>REPRESENTATIONS</vt:lpstr>
      <vt:lpstr>PowerPoint Presentation</vt:lpstr>
      <vt:lpstr>THINKING IN SYSTEMS TERMS</vt:lpstr>
      <vt:lpstr>IDENTIFYING GAPS IN KNOWLEDGE</vt:lpstr>
      <vt:lpstr>CONCEPTUAL MODELING</vt:lpstr>
      <vt:lpstr>RELATING THE DATA TO THE SYSTEM</vt:lpstr>
      <vt:lpstr>PowerPoint Presentation</vt:lpstr>
      <vt:lpstr>TAKE-AWAYS</vt:lpstr>
      <vt:lpstr>ETHICAL CONSIDERATIONS  &amp; BEST PRACTICES</vt:lpstr>
      <vt:lpstr>PowerPoint Presentation</vt:lpstr>
      <vt:lpstr>THE NEED FOR ETHICS</vt:lpstr>
      <vt:lpstr>WHAT ARE ETHICS?</vt:lpstr>
      <vt:lpstr>WHAT ARE ETHICS?</vt:lpstr>
      <vt:lpstr>ETHICS IN THE DATA CONTEXT</vt:lpstr>
      <vt:lpstr>BEST PRACTICES</vt:lpstr>
      <vt:lpstr>BEST PRACTICES</vt:lpstr>
      <vt:lpstr>GBA+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AND DATA VISUALIZATION</dc:title>
  <dc:creator>Patrick Boily</dc:creator>
  <cp:lastModifiedBy>Patrick Boily</cp:lastModifiedBy>
  <cp:revision>258</cp:revision>
  <dcterms:created xsi:type="dcterms:W3CDTF">2020-08-02T19:49:53Z</dcterms:created>
  <dcterms:modified xsi:type="dcterms:W3CDTF">2021-10-01T15:35:37Z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0x0101003BC320AD1FA7AF49AD3F65A6C6282314</vt:lpwstr>
  </property>
</Properties>
</file>